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sldIdLst>
    <p:sldId id="388" r:id="rId2"/>
    <p:sldId id="478" r:id="rId3"/>
    <p:sldId id="2018" r:id="rId4"/>
    <p:sldId id="2017" r:id="rId5"/>
    <p:sldId id="2019" r:id="rId6"/>
    <p:sldId id="2008" r:id="rId7"/>
    <p:sldId id="2033" r:id="rId8"/>
    <p:sldId id="2020" r:id="rId9"/>
    <p:sldId id="2021" r:id="rId10"/>
    <p:sldId id="2022" r:id="rId11"/>
    <p:sldId id="2024" r:id="rId12"/>
    <p:sldId id="2038" r:id="rId13"/>
    <p:sldId id="2023" r:id="rId14"/>
    <p:sldId id="2009" r:id="rId15"/>
    <p:sldId id="2013" r:id="rId16"/>
    <p:sldId id="2026" r:id="rId17"/>
    <p:sldId id="2027" r:id="rId18"/>
    <p:sldId id="2039" r:id="rId19"/>
    <p:sldId id="2014" r:id="rId20"/>
    <p:sldId id="2050" r:id="rId21"/>
    <p:sldId id="2037" r:id="rId22"/>
    <p:sldId id="2040" r:id="rId23"/>
    <p:sldId id="2043" r:id="rId24"/>
    <p:sldId id="2042" r:id="rId25"/>
    <p:sldId id="2041" r:id="rId26"/>
    <p:sldId id="2044" r:id="rId27"/>
    <p:sldId id="2045" r:id="rId28"/>
    <p:sldId id="2046" r:id="rId29"/>
    <p:sldId id="2035" r:id="rId30"/>
    <p:sldId id="2036" r:id="rId31"/>
    <p:sldId id="2047" r:id="rId32"/>
    <p:sldId id="2015" r:id="rId33"/>
    <p:sldId id="2048" r:id="rId34"/>
    <p:sldId id="2032" r:id="rId35"/>
    <p:sldId id="2016" r:id="rId36"/>
    <p:sldId id="2006" r:id="rId37"/>
    <p:sldId id="2049" r:id="rId38"/>
    <p:sldId id="2025" r:id="rId39"/>
    <p:sldId id="2012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8B8"/>
    <a:srgbClr val="00CC00"/>
    <a:srgbClr val="004630"/>
    <a:srgbClr val="CC6600"/>
    <a:srgbClr val="669900"/>
    <a:srgbClr val="0000FF"/>
    <a:srgbClr val="FFFFFF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8" autoAdjust="0"/>
    <p:restoredTop sz="96327" autoAdjust="0"/>
  </p:normalViewPr>
  <p:slideViewPr>
    <p:cSldViewPr snapToGrid="0">
      <p:cViewPr>
        <p:scale>
          <a:sx n="118" d="100"/>
          <a:sy n="118" d="100"/>
        </p:scale>
        <p:origin x="-144" y="912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EC236-35D4-8C07-8ECF-3F057F43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2874761-85EB-0F06-2270-78D0B31B4B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A088AA8-7358-AAD1-B6A8-067F172DB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4544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5DEC1-F888-096B-7D9D-907A9D49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DE40081-97B5-6EF4-BC5C-25AF78B561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99CD34A-7034-F1E7-A0B4-149EDEDB7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174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C9F8F-4584-17BC-0AC4-623B3E9E3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5187796-A1E0-D83D-FD5B-A209EF8C58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90EE916-3D6B-696F-2BD0-014EE785A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382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8CA2-558C-168F-FFA6-6D2A47FE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C2CBC7B-5D12-CD19-F28E-13FC0B573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45B0112-8DFA-DFFB-3081-175098E2A8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1516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3C96-B110-AB08-E5DC-090A9E30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D7DDB7F-B447-9EB8-2257-AE231B2286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AF56999-A9B4-99DA-1885-0300CD5F1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7453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1F568-9291-1383-889E-F56FCF1F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ABAFA34-1BE7-A9A0-F13C-C571C6F335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657D574-B294-6954-8E8C-C04C4A2C2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9197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B2620-0E7C-70CA-5B43-B3A8F7B2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61D957C-E832-E404-52F8-CC0DBEF6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0EB17EF-FB4C-1BAC-AD4A-8616156B6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32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37624-9CDD-E857-EBCA-19B2265B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53DDB3F-EC62-7C18-BCD4-83EF67CDBC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773F613-706C-45FA-A189-C19DDCDFE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8320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34B30-56D3-DAF9-28EF-357AB4FE1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95585A1-7FBE-4590-6E70-22C87D7BB7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27DA84E-7474-CBE5-271A-676C782D8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131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28AF-9B59-BA62-3C1B-61041C75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D485F8D-3A1D-873A-52F8-A4228FD096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39702EB-33C1-A160-A35B-F6317AE197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017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8B70-C7B9-742F-31A4-FEB8A5192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4D4DA75-E567-E850-7A24-04BF2003E6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72FBF56-6DE4-FF44-523E-C272DE6B4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5271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AA9A-506B-17C2-266B-7DAAEFA7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4AEF514-C8B0-DF28-A7DB-D2A032D39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0C319ED-C24A-0B98-659D-C43370B2C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2757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2681C-5ABE-50AC-D916-DA8FB8C6A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A39CE3D-6E12-758D-B6F3-26E883F0ED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0BD1706-7030-254A-16F6-C89D739E2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0557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64D90-F8FD-6654-9F50-C48942577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0EAFE02-2FB9-8613-D689-382B28854C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E67DE8F-EC7B-2EF6-FEC2-A0DFE8897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53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C461B-7C04-2C7C-6912-E02A02BA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5CEFCD2-C6E1-F40C-5E21-CD9FC013B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C452CAC-D2C6-78BB-1093-AF0333E483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926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2B92C-872C-B46D-75D3-21088C229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564F43-A091-D969-06A1-EEAFACB008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E550792-1EB2-D0C2-3ACA-11327CA1A3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582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D9FA-4871-608E-B71B-4452740F5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0B61707-47C6-D33B-1FEC-B2F20EB0A6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B0E25F2-425D-F9D9-F5E9-9F96CA961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5253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BAE7F-642D-9B2B-7C3F-D9686FFD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0AB85F6-75D8-A129-C04D-1CDA831B5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99B1CD4-C240-2D22-026F-C1227C2C2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6965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A48D3-F5AE-B086-A754-7586D69B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BED16BC-0A4A-9E78-0A4A-2B492A35F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E948EF4-463A-A187-A155-DA83791AA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280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6F0E-65C3-2DD2-6788-9AD3DFB8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F941243-114E-D64E-796F-97049FB8B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99A0B4-4B49-2E84-EC1E-8D3D49828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502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2EE3D-736A-6327-96D3-689E57FA5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5A3DE5-633F-6DD8-B1A2-C12FF8FDF8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C155CBA-98DE-4BA9-2F23-E7D1C67A5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635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A1593-CFC1-7A64-16E1-84A6D4AD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A5A0903-9E62-8B01-635E-CA5359CA53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5F4FA28-BD2F-12EC-343B-7D10147109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443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63AC-0564-54A4-0ECE-B868E203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5E20AFA-E646-D038-5A06-392F5F9854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38260A2-D153-6472-5782-F51F81975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8622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7372E-13DF-F221-BF98-F244774B4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FB7B2D1-E3BB-FF2A-0457-679A93AE89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983C951-995F-DCE7-CF5F-1F4534EDC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518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7B37B-BFB7-A5D7-87F3-6EAFA768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5062957-B481-2CD8-865A-901874DDB0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0106D2-E548-6EE9-6908-E48903705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5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C856-4C8E-706B-7025-48E8344AC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ABD01BF-3A71-B208-2B4B-F1C7197FFB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059E817-A155-532A-4FF0-66EF385499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479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80812-A699-16D2-EF9C-2EBFF5FE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BB79524-34E0-E782-390C-62894E68B0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CD31688-01F2-B207-5892-CB0E8024AA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9518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D523-B282-9A07-48AA-4D547A1B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EF17C2D-AF02-F575-6E7F-80CF7F296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BA20A3C-1D05-C281-A44D-851252CF4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727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8A9A0-8598-581F-A6FC-B7C28B4F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2FF6A17-44AD-9D2E-B9F7-DE3E6CC220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E3D63CD-D332-6E6A-3F45-D156773B4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8261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7F1C4-16F2-4CB0-5079-FE25363D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7F721F6-793D-7512-EA8E-C85AC28ADD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A75CBC7-2FBC-8679-1769-7E01FDEA2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9729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0B59-76EC-B726-0643-164BD632F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BA94E2D-DEA4-3223-5220-F2D686CE7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2F47CD-825A-D157-6FBE-D3A172829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983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FBD5-2A5E-6FEA-01CD-2B6352644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B1D107E-97A2-47F8-B350-06E88C9757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413DA3C-1135-FD38-C13A-368B6A29AA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948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380FE-A402-8E15-532F-65DBBA036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D68E763-31FF-D2D2-5D57-654D88DE76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D634D4F-7531-E0DB-7AC6-C3E7D4C80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5496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44B0-2000-A84D-F17D-E9775C3B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862C26B-0880-BBA7-0BCC-117B43BE03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218B158-EDEB-8FF8-DC9B-6BA7E60A3D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812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4FC22-F76D-6810-C1D4-C8570CF5E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4C9E9DD-6F99-92EF-8198-AE2F7BB948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37B656A-AE31-059B-389E-5229CF0AF9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99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6DE46-DF64-E312-FB92-0FE26B55E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73C65BA-909D-9A92-B516-C49793BC7D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D1DEF0B-63B2-55BF-E246-DB453FE9E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424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6FC0-6304-F82A-9F3A-5B0F9FE34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7B4CB77-509F-FF00-1AE5-E21F69DC5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AE6151B-0640-C7BF-0335-6D6B4D8BF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03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rN8ZyqmLWk?feature=oembed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68BmRtUNlw?feature=oembed" TargetMode="Externa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http://ww2.kqed.org/science/wp-content/uploads/sites/35/2015/07/Kilobots-v3.00_00_40_26.Still006.jpg" TargetMode="External"/><Relationship Id="rId5" Type="http://schemas.openxmlformats.org/officeDocument/2006/relationships/image" Target="../media/image3.jpeg"/><Relationship Id="rId4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fX0uOaXQ3c?feature=oembed" TargetMode="Externa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mgSi0RkANc?start=210&amp;feature=oembed" TargetMode="Externa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CF7P7u8pDk?feature=oembed" TargetMode="Externa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DsmbwOrHJs?feature=oembed" TargetMode="External"/><Relationship Id="rId6" Type="http://schemas.openxmlformats.org/officeDocument/2006/relationships/image" Target="../media/image5.jpeg"/><Relationship Id="rId5" Type="http://schemas.openxmlformats.org/officeDocument/2006/relationships/image" Target="http://ww2.kqed.org/science/wp-content/uploads/sites/35/2015/07/Kilobots-v3.00_00_40_26.Still006.jpg" TargetMode="Externa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_uPEE_zlDo?start=1041&amp;feature=oembed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q-wDNv8ba8?feature=oembed" TargetMode="External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koGkAd0GYk?start=380&amp;feature=oembed" TargetMode="External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“Autonomous Mobile Robots”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DE288-CA82-7875-DD33-E07C1F7ED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2357E38-C8D9-7AE6-AAC8-65C5CE67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84" y="1190533"/>
            <a:ext cx="2667000" cy="2565400"/>
          </a:xfrm>
          <a:prstGeom prst="rect">
            <a:avLst/>
          </a:prstGeom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DD3E207D-3E7E-299F-371B-ADFAEE5E9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B703FFD-BA25-B7BF-4FA8-750113851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2971A2E-FFBB-DE39-DC1B-8521F8DEE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56164-B845-F997-48AB-D2917B084BA6}"/>
              </a:ext>
            </a:extLst>
          </p:cNvPr>
          <p:cNvSpPr txBox="1"/>
          <p:nvPr/>
        </p:nvSpPr>
        <p:spPr>
          <a:xfrm>
            <a:off x="465694" y="368251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pic>
        <p:nvPicPr>
          <p:cNvPr id="3" name="Online Media 2" descr="Crazyflie in research - 2023-2024">
            <a:hlinkClick r:id="" action="ppaction://media"/>
            <a:extLst>
              <a:ext uri="{FF2B5EF4-FFF2-40B4-BE49-F238E27FC236}">
                <a16:creationId xmlns:a16="http://schemas.microsoft.com/office/drawing/2014/main" id="{89EB3530-B70F-A215-8E3B-E9638E9959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197725" y="1788339"/>
            <a:ext cx="7651678" cy="43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F90E-2F19-BD70-9FA8-922762CA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27648A3-0A50-3E1B-CE45-EF1FA3DCD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596AC27-4391-8D11-E609-1BC696431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B234EAF-B663-00B0-DAAE-EB619C182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" y="514350"/>
            <a:ext cx="99822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Not One Course of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1C0B8-F145-11A3-0D04-10DCE2BBA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02" y="1327852"/>
            <a:ext cx="8315597" cy="47160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6FAC6-B6FD-42C9-4A83-7A5A48AC5D54}"/>
              </a:ext>
            </a:extLst>
          </p:cNvPr>
          <p:cNvSpPr txBox="1"/>
          <p:nvPr/>
        </p:nvSpPr>
        <p:spPr>
          <a:xfrm>
            <a:off x="1319001" y="6206568"/>
            <a:ext cx="8753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Magnus Egerstedt, Georgia Tech (now </a:t>
            </a:r>
            <a:r>
              <a:rPr lang="en-US" dirty="0" err="1"/>
              <a:t>CoE</a:t>
            </a:r>
            <a:r>
              <a:rPr lang="en-US" dirty="0"/>
              <a:t> Dean at UC Irvine)</a:t>
            </a:r>
          </a:p>
        </p:txBody>
      </p:sp>
    </p:spTree>
    <p:extLst>
      <p:ext uri="{BB962C8B-B14F-4D97-AF65-F5344CB8AC3E}">
        <p14:creationId xmlns:p14="http://schemas.microsoft.com/office/powerpoint/2010/main" val="297636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03AF-EA6E-069D-A11E-41B2169EA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D5BF8F7-22B4-9B9E-A499-1C5D63BA5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88D98D1-7E70-B299-4E02-F7790A329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A363AB2-BA2D-01AA-A88F-8DBCF3216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" y="514350"/>
            <a:ext cx="99822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Robotarium: Swarms in the Cloud</a:t>
            </a:r>
          </a:p>
        </p:txBody>
      </p:sp>
      <p:pic>
        <p:nvPicPr>
          <p:cNvPr id="3" name="Online Media 2" descr="Robots + Terrarium = Robotarium">
            <a:hlinkClick r:id="" action="ppaction://media"/>
            <a:extLst>
              <a:ext uri="{FF2B5EF4-FFF2-40B4-BE49-F238E27FC236}">
                <a16:creationId xmlns:a16="http://schemas.microsoft.com/office/drawing/2014/main" id="{B14E276F-66BC-5CEF-BB37-4503CDD744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4457" y="1335186"/>
            <a:ext cx="9067336" cy="51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9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93D1D-6BFF-0755-0D17-EC8BFF79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300028A-49C7-D03A-38E7-FD7DC1EEA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A37261B-FC3E-8773-21F0-FF9CA393C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6496380-83C7-C193-72FA-364992B83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2297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No “Clean” Boundaries</a:t>
            </a:r>
          </a:p>
        </p:txBody>
      </p:sp>
      <p:pic>
        <p:nvPicPr>
          <p:cNvPr id="5" name="Picture 2" descr="All Terrain Robot Wheel 130 x 59 mm (Pair) - RobotShop">
            <a:extLst>
              <a:ext uri="{FF2B5EF4-FFF2-40B4-BE49-F238E27FC236}">
                <a16:creationId xmlns:a16="http://schemas.microsoft.com/office/drawing/2014/main" id="{64C97D8A-81EB-A5C4-BB82-D1E42B4DD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158044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04569-DAA0-698F-140B-C24975A43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933" y="1190533"/>
            <a:ext cx="2667000" cy="2565400"/>
          </a:xfrm>
          <a:prstGeom prst="rect">
            <a:avLst/>
          </a:prstGeom>
        </p:spPr>
      </p:pic>
      <p:pic>
        <p:nvPicPr>
          <p:cNvPr id="7" name="Picture 10" descr="Puck">
            <a:extLst>
              <a:ext uri="{FF2B5EF4-FFF2-40B4-BE49-F238E27FC236}">
                <a16:creationId xmlns:a16="http://schemas.microsoft.com/office/drawing/2014/main" id="{5A083D31-0C0E-126A-7C3D-C20C237C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51" y="1419424"/>
            <a:ext cx="2568376" cy="25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BA28D-5584-4E20-E6CF-96C860A1C62B}"/>
              </a:ext>
            </a:extLst>
          </p:cNvPr>
          <p:cNvSpPr txBox="1"/>
          <p:nvPr/>
        </p:nvSpPr>
        <p:spPr>
          <a:xfrm>
            <a:off x="888273" y="368251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70DC0-D304-D162-BF51-F1362FCB8290}"/>
              </a:ext>
            </a:extLst>
          </p:cNvPr>
          <p:cNvSpPr txBox="1"/>
          <p:nvPr/>
        </p:nvSpPr>
        <p:spPr>
          <a:xfrm>
            <a:off x="4601139" y="368251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AC83E-5FB2-178B-0512-894FBDE5AC46}"/>
              </a:ext>
            </a:extLst>
          </p:cNvPr>
          <p:cNvSpPr txBox="1"/>
          <p:nvPr/>
        </p:nvSpPr>
        <p:spPr>
          <a:xfrm>
            <a:off x="8947843" y="368251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637DF-3BBD-93DE-8F81-480A861727D8}"/>
              </a:ext>
            </a:extLst>
          </p:cNvPr>
          <p:cNvSpPr/>
          <p:nvPr/>
        </p:nvSpPr>
        <p:spPr bwMode="auto">
          <a:xfrm>
            <a:off x="137565" y="1200151"/>
            <a:ext cx="11773911" cy="3363758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0DB14-488A-E164-73F4-CCDB5583E7E4}"/>
              </a:ext>
            </a:extLst>
          </p:cNvPr>
          <p:cNvSpPr txBox="1"/>
          <p:nvPr/>
        </p:nvSpPr>
        <p:spPr>
          <a:xfrm>
            <a:off x="2394745" y="1628485"/>
            <a:ext cx="608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Encoders </a:t>
            </a:r>
            <a:r>
              <a:rPr lang="en-US" sz="2800" dirty="0"/>
              <a:t>connect sensing to action.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6262B-3DC7-079A-6ABA-73127D0184DD}"/>
              </a:ext>
            </a:extLst>
          </p:cNvPr>
          <p:cNvSpPr txBox="1"/>
          <p:nvPr/>
        </p:nvSpPr>
        <p:spPr>
          <a:xfrm>
            <a:off x="2394745" y="2440005"/>
            <a:ext cx="7095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Intelligence </a:t>
            </a:r>
            <a:r>
              <a:rPr lang="en-US" sz="2800" dirty="0"/>
              <a:t>underpins all control and signal processing.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5B6A3-D35F-0BEE-0313-3DC1BC944A8E}"/>
              </a:ext>
            </a:extLst>
          </p:cNvPr>
          <p:cNvSpPr txBox="1"/>
          <p:nvPr/>
        </p:nvSpPr>
        <p:spPr>
          <a:xfrm>
            <a:off x="2348890" y="3682412"/>
            <a:ext cx="75125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Complex systems</a:t>
            </a:r>
            <a:r>
              <a:rPr lang="en-US" sz="2800" dirty="0"/>
              <a:t> have hierarchy of closed system blocks, so robots are really composed of lots of little complex multi-domain building blocks. (see TurtleBot, to follow)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0347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CE435-9989-1134-9F5C-FDF0D9E09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AF9A39E-B2B6-9FF7-BB97-68B91E2D6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51E588B-3140-C039-BDB8-7EE2DCDA7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6DD82F4-FBF7-D2A4-8414-A731F0AE4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D43D5-36D1-2941-6335-E655CEECFAB4}"/>
              </a:ext>
            </a:extLst>
          </p:cNvPr>
          <p:cNvSpPr txBox="1"/>
          <p:nvPr/>
        </p:nvSpPr>
        <p:spPr>
          <a:xfrm>
            <a:off x="2075500" y="5153150"/>
            <a:ext cx="180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TurtleBot 4</a:t>
            </a:r>
          </a:p>
        </p:txBody>
      </p:sp>
      <p:pic>
        <p:nvPicPr>
          <p:cNvPr id="6146" name="Picture 2" descr="Features · User Manual">
            <a:extLst>
              <a:ext uri="{FF2B5EF4-FFF2-40B4-BE49-F238E27FC236}">
                <a16:creationId xmlns:a16="http://schemas.microsoft.com/office/drawing/2014/main" id="{0BAAAC20-8BAC-5F2F-F04E-79F649832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359"/>
            <a:ext cx="6288295" cy="353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rtleBot 4 Pre-Orders Now Open — Open Robotics">
            <a:extLst>
              <a:ext uri="{FF2B5EF4-FFF2-40B4-BE49-F238E27FC236}">
                <a16:creationId xmlns:a16="http://schemas.microsoft.com/office/drawing/2014/main" id="{B4038C76-D9B5-F024-3990-7A31CF370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48"/>
          <a:stretch/>
        </p:blipFill>
        <p:spPr bwMode="auto">
          <a:xfrm>
            <a:off x="5851313" y="1289261"/>
            <a:ext cx="3946537" cy="54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8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FF52-1162-F1A9-EFFA-F3E618CB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3A50F2D-804E-00B3-CA3B-18EB0B702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BF4BD43-E2A9-B9D8-494F-9B1CC50F0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6D4DAED-4B90-DF12-56E0-9C6A00CAD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0BBFF-2A3E-FC1E-F739-1C1981582136}"/>
              </a:ext>
            </a:extLst>
          </p:cNvPr>
          <p:cNvSpPr txBox="1"/>
          <p:nvPr/>
        </p:nvSpPr>
        <p:spPr>
          <a:xfrm>
            <a:off x="1880026" y="2729753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Mobility base hardware</a:t>
            </a:r>
          </a:p>
        </p:txBody>
      </p:sp>
      <p:pic>
        <p:nvPicPr>
          <p:cNvPr id="12290" name="Picture 2" descr="Create® 3 from a bottom view, with the cargo bay removed.">
            <a:extLst>
              <a:ext uri="{FF2B5EF4-FFF2-40B4-BE49-F238E27FC236}">
                <a16:creationId xmlns:a16="http://schemas.microsoft.com/office/drawing/2014/main" id="{D43B12E5-6653-EE1A-5B1B-6E02EE4BC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8" r="16128"/>
          <a:stretch/>
        </p:blipFill>
        <p:spPr bwMode="auto">
          <a:xfrm>
            <a:off x="200720" y="1200150"/>
            <a:ext cx="6469417" cy="55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BF7D2-52DC-8F1F-B5D2-62F9E0E43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35" y="1165225"/>
            <a:ext cx="5155946" cy="4939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CF7E4E-F068-69E4-70C5-F31552B381E4}"/>
              </a:ext>
            </a:extLst>
          </p:cNvPr>
          <p:cNvSpPr txBox="1"/>
          <p:nvPr/>
        </p:nvSpPr>
        <p:spPr>
          <a:xfrm>
            <a:off x="8060924" y="6284823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iRobot Create 3</a:t>
            </a:r>
          </a:p>
        </p:txBody>
      </p:sp>
    </p:spTree>
    <p:extLst>
      <p:ext uri="{BB962C8B-B14F-4D97-AF65-F5344CB8AC3E}">
        <p14:creationId xmlns:p14="http://schemas.microsoft.com/office/powerpoint/2010/main" val="137322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7D6F-3752-AB65-9BA9-5F257B1EA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51EE80B-7E9D-278B-0915-1C86E1850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F45774F-F924-7C41-F3FC-209AC73EF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FA755A-76D2-3996-7B73-0B677B44F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EDAA4C-AD51-E4C7-B6B4-1F51CF1669F9}"/>
                  </a:ext>
                </a:extLst>
              </p:cNvPr>
              <p:cNvSpPr txBox="1"/>
              <p:nvPr/>
            </p:nvSpPr>
            <p:spPr>
              <a:xfrm>
                <a:off x="64465" y="4108510"/>
                <a:ext cx="62335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( both described by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EDAA4C-AD51-E4C7-B6B4-1F51CF16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" y="4108510"/>
                <a:ext cx="6233532" cy="461665"/>
              </a:xfrm>
              <a:prstGeom prst="rect">
                <a:avLst/>
              </a:prstGeom>
              <a:blipFill>
                <a:blip r:embed="rId3"/>
                <a:stretch>
                  <a:fillRect l="-1629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BB7682-72B5-1D90-5D75-900AB6E1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57" y="1555472"/>
            <a:ext cx="2701528" cy="1802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BB5D68-74D8-E7D7-5166-C621F5907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57" y="4829451"/>
            <a:ext cx="2191977" cy="142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5EC23-B936-1EEB-EAFC-53E48146D0C5}"/>
              </a:ext>
            </a:extLst>
          </p:cNvPr>
          <p:cNvSpPr txBox="1"/>
          <p:nvPr/>
        </p:nvSpPr>
        <p:spPr>
          <a:xfrm>
            <a:off x="64465" y="3465899"/>
            <a:ext cx="623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Simple Differential Drive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15675-3EBC-88AD-594C-8F1F7BCC362C}"/>
              </a:ext>
            </a:extLst>
          </p:cNvPr>
          <p:cNvSpPr txBox="1"/>
          <p:nvPr/>
        </p:nvSpPr>
        <p:spPr>
          <a:xfrm>
            <a:off x="577357" y="6301602"/>
            <a:ext cx="623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Unicycle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F3C21-4B85-C30E-2119-AC6D99079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87" y="1703823"/>
            <a:ext cx="3506346" cy="1783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92C91-043A-31E6-442A-BF4868B40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328" y="4884634"/>
            <a:ext cx="2700768" cy="1423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A68265-B561-5D0F-4714-E92AD736D781}"/>
                  </a:ext>
                </a:extLst>
              </p:cNvPr>
              <p:cNvSpPr txBox="1"/>
              <p:nvPr/>
            </p:nvSpPr>
            <p:spPr>
              <a:xfrm>
                <a:off x="7238011" y="3547330"/>
                <a:ext cx="4754763" cy="1122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Vehicle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US" sz="2000" b="0" dirty="0">
                    <a:latin typeface="+mj-lt"/>
                  </a:rPr>
                  <a:t> Wheel speed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 </m:t>
                    </m:r>
                  </m:oMath>
                </a14:m>
                <a:r>
                  <a:rPr lang="en-US" sz="2000" dirty="0"/>
                  <a:t>Vehicle heading angular velocity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A68265-B561-5D0F-4714-E92AD736D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011" y="3547330"/>
                <a:ext cx="4754763" cy="1122359"/>
              </a:xfrm>
              <a:prstGeom prst="rect">
                <a:avLst/>
              </a:prstGeom>
              <a:blipFill>
                <a:blip r:embed="rId8"/>
                <a:stretch>
                  <a:fillRect l="-532" r="-266" b="-43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3B42F8-FE41-E90C-3B89-39437A0EA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7217" y="4696556"/>
            <a:ext cx="1979380" cy="18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E4BE9-2591-4EE6-4355-B3823099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AEC40DC-E35B-4744-340D-334846FC9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38381A0-E81C-AC0F-E228-61CC458D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9133B05-A268-CEDC-F38E-AC35092AA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37A81-8AAA-2973-BE33-82BACE2DA719}"/>
              </a:ext>
            </a:extLst>
          </p:cNvPr>
          <p:cNvSpPr txBox="1"/>
          <p:nvPr/>
        </p:nvSpPr>
        <p:spPr>
          <a:xfrm>
            <a:off x="88348" y="1654923"/>
            <a:ext cx="9070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ros2 run </a:t>
            </a:r>
            <a:r>
              <a:rPr lang="en-US" dirty="0" err="1"/>
              <a:t>teleop_twist_keyboard</a:t>
            </a:r>
            <a:r>
              <a:rPr lang="en-US" dirty="0"/>
              <a:t> </a:t>
            </a:r>
            <a:r>
              <a:rPr lang="en-US" dirty="0" err="1"/>
              <a:t>teleop_twist_keyboard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44DC-454B-6BB4-CDE2-E8615A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08" y="2164213"/>
            <a:ext cx="5034740" cy="4214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512DD-92F9-5C53-9CAB-A95A5FCB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913"/>
          <a:stretch/>
        </p:blipFill>
        <p:spPr>
          <a:xfrm>
            <a:off x="7969677" y="2504767"/>
            <a:ext cx="3090715" cy="334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CD924B-73EE-C7C7-1AB8-84C1ED3403CC}"/>
              </a:ext>
            </a:extLst>
          </p:cNvPr>
          <p:cNvSpPr txBox="1"/>
          <p:nvPr/>
        </p:nvSpPr>
        <p:spPr>
          <a:xfrm>
            <a:off x="7364927" y="5844867"/>
            <a:ext cx="4300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linear.x</a:t>
            </a:r>
            <a:r>
              <a:rPr lang="en-US" dirty="0"/>
              <a:t> = drive forward / back</a:t>
            </a:r>
          </a:p>
          <a:p>
            <a:r>
              <a:rPr lang="en-US" dirty="0" err="1"/>
              <a:t>angular.z</a:t>
            </a:r>
            <a:r>
              <a:rPr lang="en-US" dirty="0"/>
              <a:t> = rotate left / right</a:t>
            </a:r>
          </a:p>
        </p:txBody>
      </p:sp>
    </p:spTree>
    <p:extLst>
      <p:ext uri="{BB962C8B-B14F-4D97-AF65-F5344CB8AC3E}">
        <p14:creationId xmlns:p14="http://schemas.microsoft.com/office/powerpoint/2010/main" val="16800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1DC39-1F27-E8E6-FD13-5232ACD0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900C380-CEDE-7A76-60F7-2882B2BE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EAD016C-1F98-10DF-D4DF-C362B04FF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123E3E7-02BA-A0EF-360C-012ABE7C1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EF04E-C822-2911-99FD-432CA4EB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913"/>
          <a:stretch/>
        </p:blipFill>
        <p:spPr>
          <a:xfrm>
            <a:off x="871331" y="1599396"/>
            <a:ext cx="3090715" cy="334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07D57-EE3D-4B1D-880B-BDB4FF49DDB7}"/>
              </a:ext>
            </a:extLst>
          </p:cNvPr>
          <p:cNvSpPr txBox="1"/>
          <p:nvPr/>
        </p:nvSpPr>
        <p:spPr>
          <a:xfrm>
            <a:off x="266581" y="4939496"/>
            <a:ext cx="4300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linear.x</a:t>
            </a:r>
            <a:r>
              <a:rPr lang="en-US" dirty="0"/>
              <a:t> = drive forward / back</a:t>
            </a:r>
          </a:p>
          <a:p>
            <a:r>
              <a:rPr lang="en-US" dirty="0" err="1"/>
              <a:t>angular.z</a:t>
            </a:r>
            <a:r>
              <a:rPr lang="en-US" dirty="0"/>
              <a:t> = rotate left / right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F5C28-0AAD-2A45-0E1C-DF18CE6C3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719" y="1359019"/>
            <a:ext cx="2701528" cy="1802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70E08-D59F-69EF-72E6-992862C97BDE}"/>
              </a:ext>
            </a:extLst>
          </p:cNvPr>
          <p:cNvSpPr txBox="1"/>
          <p:nvPr/>
        </p:nvSpPr>
        <p:spPr>
          <a:xfrm>
            <a:off x="4980827" y="3269446"/>
            <a:ext cx="623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Simple Differential Drive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6D706-F22B-B283-8D56-788105D7B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249" y="1507370"/>
            <a:ext cx="3506346" cy="1783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E743FB-FF8D-AF05-3C39-CF339E658ACC}"/>
                  </a:ext>
                </a:extLst>
              </p:cNvPr>
              <p:cNvSpPr txBox="1"/>
              <p:nvPr/>
            </p:nvSpPr>
            <p:spPr>
              <a:xfrm>
                <a:off x="6385755" y="3693553"/>
                <a:ext cx="4754763" cy="1122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Vehicle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US" sz="2000" b="0" dirty="0">
                    <a:latin typeface="+mj-lt"/>
                  </a:rPr>
                  <a:t> Wheel speed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 </m:t>
                    </m:r>
                  </m:oMath>
                </a14:m>
                <a:r>
                  <a:rPr lang="en-US" sz="2000" dirty="0"/>
                  <a:t>Vehicle heading angular velocity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E743FB-FF8D-AF05-3C39-CF339E65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755" y="3693553"/>
                <a:ext cx="4754763" cy="1122359"/>
              </a:xfrm>
              <a:prstGeom prst="rect">
                <a:avLst/>
              </a:prstGeom>
              <a:blipFill>
                <a:blip r:embed="rId6"/>
                <a:stretch>
                  <a:fillRect l="-532" r="-266"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EFA6EC5-CDC1-353A-3A2C-1CBCD9B61321}"/>
              </a:ext>
            </a:extLst>
          </p:cNvPr>
          <p:cNvGrpSpPr/>
          <p:nvPr/>
        </p:nvGrpSpPr>
        <p:grpSpPr>
          <a:xfrm>
            <a:off x="5493720" y="5379868"/>
            <a:ext cx="6242560" cy="1295996"/>
            <a:chOff x="5493720" y="5379868"/>
            <a:chExt cx="6242560" cy="129599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65856E-779A-029E-12FA-F5AB82293C95}"/>
                </a:ext>
              </a:extLst>
            </p:cNvPr>
            <p:cNvCxnSpPr/>
            <p:nvPr/>
          </p:nvCxnSpPr>
          <p:spPr bwMode="auto">
            <a:xfrm>
              <a:off x="7062765" y="6019060"/>
              <a:ext cx="2264964" cy="0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7323EC-004A-B28D-7BD8-E8F8F20F0080}"/>
                </a:ext>
              </a:extLst>
            </p:cNvPr>
            <p:cNvSpPr txBox="1"/>
            <p:nvPr/>
          </p:nvSpPr>
          <p:spPr>
            <a:xfrm>
              <a:off x="5645388" y="5785353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cmd_vel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466207-CF04-FFF7-E781-ED8AEC78040E}"/>
                </a:ext>
              </a:extLst>
            </p:cNvPr>
            <p:cNvSpPr txBox="1"/>
            <p:nvPr/>
          </p:nvSpPr>
          <p:spPr>
            <a:xfrm>
              <a:off x="7245215" y="5705283"/>
              <a:ext cx="1665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kinematic model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FCA9DC-D2C4-7AFC-C403-5EAAB15E538C}"/>
                </a:ext>
              </a:extLst>
            </p:cNvPr>
            <p:cNvSpPr txBox="1"/>
            <p:nvPr/>
          </p:nvSpPr>
          <p:spPr>
            <a:xfrm>
              <a:off x="9327729" y="5646530"/>
              <a:ext cx="24085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wheel speed setpoints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5C1CBE-685C-3DD3-EA24-A64753DC6DB6}"/>
                </a:ext>
              </a:extLst>
            </p:cNvPr>
            <p:cNvSpPr/>
            <p:nvPr/>
          </p:nvSpPr>
          <p:spPr bwMode="auto">
            <a:xfrm>
              <a:off x="5493720" y="5379868"/>
              <a:ext cx="5878576" cy="129599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4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8F5F-B306-71AC-8DCA-FE6678445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1AB4DA-5A69-5782-B831-475FF537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F697C22-18B1-691C-7E6D-80E3F10B0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11CFCB-CCBA-DDE3-FDFD-71B124D56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13318" name="Picture 6" descr="Create® 3 from its above-front-right, next to its dock.">
            <a:extLst>
              <a:ext uri="{FF2B5EF4-FFF2-40B4-BE49-F238E27FC236}">
                <a16:creationId xmlns:a16="http://schemas.microsoft.com/office/drawing/2014/main" id="{32731CAA-1539-39C9-89BD-97A1EA65A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3" t="10637" r="37582" b="3927"/>
          <a:stretch/>
        </p:blipFill>
        <p:spPr bwMode="auto">
          <a:xfrm>
            <a:off x="713678" y="1278384"/>
            <a:ext cx="4848712" cy="48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reate® 3 from a bottom view, with the cargo bay removed.">
            <a:extLst>
              <a:ext uri="{FF2B5EF4-FFF2-40B4-BE49-F238E27FC236}">
                <a16:creationId xmlns:a16="http://schemas.microsoft.com/office/drawing/2014/main" id="{D339C8F0-9932-4AEB-29C3-182B00DCC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7" t="10426" r="15963" b="4138"/>
          <a:stretch/>
        </p:blipFill>
        <p:spPr bwMode="auto">
          <a:xfrm>
            <a:off x="5986137" y="1278384"/>
            <a:ext cx="5725605" cy="48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31BA1-440F-1D56-60FD-3112244FA0FC}"/>
              </a:ext>
            </a:extLst>
          </p:cNvPr>
          <p:cNvSpPr txBox="1"/>
          <p:nvPr/>
        </p:nvSpPr>
        <p:spPr>
          <a:xfrm>
            <a:off x="3138034" y="6263014"/>
            <a:ext cx="5743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shown:</a:t>
            </a:r>
            <a:r>
              <a:rPr lang="en-US" dirty="0"/>
              <a:t> 9-axis IMU, wheel encoders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910DBF-2F30-1B14-6E28-19EA9D934E29}"/>
              </a:ext>
            </a:extLst>
          </p:cNvPr>
          <p:cNvSpPr/>
          <p:nvPr/>
        </p:nvSpPr>
        <p:spPr bwMode="auto">
          <a:xfrm>
            <a:off x="2112022" y="4863315"/>
            <a:ext cx="2395242" cy="930584"/>
          </a:xfrm>
          <a:custGeom>
            <a:avLst/>
            <a:gdLst>
              <a:gd name="connsiteX0" fmla="*/ 0 w 2395242"/>
              <a:gd name="connsiteY0" fmla="*/ 465292 h 930584"/>
              <a:gd name="connsiteX1" fmla="*/ 1197621 w 2395242"/>
              <a:gd name="connsiteY1" fmla="*/ 0 h 930584"/>
              <a:gd name="connsiteX2" fmla="*/ 2395242 w 2395242"/>
              <a:gd name="connsiteY2" fmla="*/ 465292 h 930584"/>
              <a:gd name="connsiteX3" fmla="*/ 1197621 w 2395242"/>
              <a:gd name="connsiteY3" fmla="*/ 930584 h 930584"/>
              <a:gd name="connsiteX4" fmla="*/ 0 w 2395242"/>
              <a:gd name="connsiteY4" fmla="*/ 465292 h 93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5242" h="930584" extrusionOk="0">
                <a:moveTo>
                  <a:pt x="0" y="465292"/>
                </a:moveTo>
                <a:cubicBezTo>
                  <a:pt x="-30443" y="189540"/>
                  <a:pt x="451237" y="31885"/>
                  <a:pt x="1197621" y="0"/>
                </a:cubicBezTo>
                <a:cubicBezTo>
                  <a:pt x="1909269" y="10572"/>
                  <a:pt x="2347021" y="209851"/>
                  <a:pt x="2395242" y="465292"/>
                </a:cubicBezTo>
                <a:cubicBezTo>
                  <a:pt x="2387719" y="729613"/>
                  <a:pt x="1849238" y="984813"/>
                  <a:pt x="1197621" y="930584"/>
                </a:cubicBezTo>
                <a:cubicBezTo>
                  <a:pt x="496586" y="908914"/>
                  <a:pt x="34780" y="738884"/>
                  <a:pt x="0" y="465292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F7B096-9E7B-E380-4E5A-DE06009A2E69}"/>
              </a:ext>
            </a:extLst>
          </p:cNvPr>
          <p:cNvSpPr/>
          <p:nvPr/>
        </p:nvSpPr>
        <p:spPr bwMode="auto">
          <a:xfrm>
            <a:off x="9401598" y="2634144"/>
            <a:ext cx="1296073" cy="794856"/>
          </a:xfrm>
          <a:custGeom>
            <a:avLst/>
            <a:gdLst>
              <a:gd name="connsiteX0" fmla="*/ 0 w 1296073"/>
              <a:gd name="connsiteY0" fmla="*/ 397428 h 794856"/>
              <a:gd name="connsiteX1" fmla="*/ 648037 w 1296073"/>
              <a:gd name="connsiteY1" fmla="*/ 0 h 794856"/>
              <a:gd name="connsiteX2" fmla="*/ 1296074 w 1296073"/>
              <a:gd name="connsiteY2" fmla="*/ 397428 h 794856"/>
              <a:gd name="connsiteX3" fmla="*/ 648037 w 1296073"/>
              <a:gd name="connsiteY3" fmla="*/ 794856 h 794856"/>
              <a:gd name="connsiteX4" fmla="*/ 0 w 1296073"/>
              <a:gd name="connsiteY4" fmla="*/ 397428 h 79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73" h="794856" extrusionOk="0">
                <a:moveTo>
                  <a:pt x="0" y="397428"/>
                </a:moveTo>
                <a:cubicBezTo>
                  <a:pt x="-41963" y="152051"/>
                  <a:pt x="229043" y="22929"/>
                  <a:pt x="648037" y="0"/>
                </a:cubicBezTo>
                <a:cubicBezTo>
                  <a:pt x="1008540" y="548"/>
                  <a:pt x="1280562" y="178428"/>
                  <a:pt x="1296074" y="397428"/>
                </a:cubicBezTo>
                <a:cubicBezTo>
                  <a:pt x="1292872" y="620048"/>
                  <a:pt x="995257" y="853891"/>
                  <a:pt x="648037" y="794856"/>
                </a:cubicBezTo>
                <a:cubicBezTo>
                  <a:pt x="278459" y="788467"/>
                  <a:pt x="35105" y="633694"/>
                  <a:pt x="0" y="397428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46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Multi-robot Systems</a:t>
            </a:r>
          </a:p>
        </p:txBody>
      </p:sp>
      <p:pic>
        <p:nvPicPr>
          <p:cNvPr id="2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19241A7-C16F-BB91-3A3A-FD76A6ED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0BEA62C-9D52-8D54-C41B-888373AC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77329090-0710-8BC5-A8B0-3ECA34C98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9DC08-4F4F-F31F-DABC-BB6EC2D31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C219673-FA39-4099-C30A-942251DCD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3B447B0-60A1-C41B-9549-82D23925C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214C4D6-14F0-0463-DD7F-BF07B0D86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C2D2E-CC79-60A2-00CB-AFA7DC51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57" y="4770921"/>
            <a:ext cx="2701528" cy="1802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43655-C109-2B47-A558-668A3B20E569}"/>
              </a:ext>
            </a:extLst>
          </p:cNvPr>
          <p:cNvSpPr txBox="1"/>
          <p:nvPr/>
        </p:nvSpPr>
        <p:spPr>
          <a:xfrm>
            <a:off x="3107070" y="3046348"/>
            <a:ext cx="623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information do we need?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CE4B6-B6E0-00D7-E83B-D18DCD4AD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87" y="4919272"/>
            <a:ext cx="3506346" cy="1783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49908-3D58-F609-3DAE-BDE5F1EE2DDD}"/>
                  </a:ext>
                </a:extLst>
              </p:cNvPr>
              <p:cNvSpPr txBox="1"/>
              <p:nvPr/>
            </p:nvSpPr>
            <p:spPr>
              <a:xfrm>
                <a:off x="7423145" y="5224173"/>
                <a:ext cx="4754763" cy="1122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Vehicle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US" sz="2000" b="0" dirty="0">
                    <a:latin typeface="+mj-lt"/>
                  </a:rPr>
                  <a:t> Wheel speed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 </m:t>
                    </m:r>
                  </m:oMath>
                </a14:m>
                <a:r>
                  <a:rPr lang="en-US" sz="2000" dirty="0"/>
                  <a:t>Vehicle heading angular velocity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49908-3D58-F609-3DAE-BDE5F1EE2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45" y="5224173"/>
                <a:ext cx="4754763" cy="1122359"/>
              </a:xfrm>
              <a:prstGeom prst="rect">
                <a:avLst/>
              </a:prstGeom>
              <a:blipFill>
                <a:blip r:embed="rId5"/>
                <a:stretch>
                  <a:fillRect l="-532" r="-266" b="-43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BF817-A0C5-A21E-5A99-B334798CC687}"/>
              </a:ext>
            </a:extLst>
          </p:cNvPr>
          <p:cNvGrpSpPr/>
          <p:nvPr/>
        </p:nvGrpSpPr>
        <p:grpSpPr>
          <a:xfrm>
            <a:off x="2530646" y="1593802"/>
            <a:ext cx="6242560" cy="1295996"/>
            <a:chOff x="5493720" y="5379868"/>
            <a:chExt cx="6242560" cy="129599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38D4E2-9A10-19AC-5BE2-0BE56CEB973A}"/>
                </a:ext>
              </a:extLst>
            </p:cNvPr>
            <p:cNvCxnSpPr/>
            <p:nvPr/>
          </p:nvCxnSpPr>
          <p:spPr bwMode="auto">
            <a:xfrm>
              <a:off x="7062765" y="6019060"/>
              <a:ext cx="2264964" cy="0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EA9029-D652-7B54-45F7-242D5CE6178B}"/>
                </a:ext>
              </a:extLst>
            </p:cNvPr>
            <p:cNvSpPr txBox="1"/>
            <p:nvPr/>
          </p:nvSpPr>
          <p:spPr>
            <a:xfrm>
              <a:off x="5645388" y="5785353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cmd_vel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5ECD0C-5B1E-904D-C8C4-63EB8533C5EE}"/>
                </a:ext>
              </a:extLst>
            </p:cNvPr>
            <p:cNvSpPr txBox="1"/>
            <p:nvPr/>
          </p:nvSpPr>
          <p:spPr>
            <a:xfrm>
              <a:off x="7245215" y="5705283"/>
              <a:ext cx="1665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kinematic model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88219B-583E-AE9F-ADCF-1D644B71F601}"/>
                </a:ext>
              </a:extLst>
            </p:cNvPr>
            <p:cNvSpPr txBox="1"/>
            <p:nvPr/>
          </p:nvSpPr>
          <p:spPr>
            <a:xfrm>
              <a:off x="9327729" y="5646530"/>
              <a:ext cx="24085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wheel speed setpoints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FB6D5C-F407-3489-FAF9-6FF44F95DED1}"/>
                </a:ext>
              </a:extLst>
            </p:cNvPr>
            <p:cNvSpPr/>
            <p:nvPr/>
          </p:nvSpPr>
          <p:spPr bwMode="auto">
            <a:xfrm>
              <a:off x="5493720" y="5379868"/>
              <a:ext cx="5878576" cy="129599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8168F2A-4080-4101-B64C-DD857023D7D2}"/>
              </a:ext>
            </a:extLst>
          </p:cNvPr>
          <p:cNvSpPr/>
          <p:nvPr/>
        </p:nvSpPr>
        <p:spPr bwMode="auto">
          <a:xfrm>
            <a:off x="7257374" y="5008970"/>
            <a:ext cx="907490" cy="1564796"/>
          </a:xfrm>
          <a:custGeom>
            <a:avLst/>
            <a:gdLst>
              <a:gd name="connsiteX0" fmla="*/ 0 w 907490"/>
              <a:gd name="connsiteY0" fmla="*/ 782398 h 1564796"/>
              <a:gd name="connsiteX1" fmla="*/ 453745 w 907490"/>
              <a:gd name="connsiteY1" fmla="*/ 0 h 1564796"/>
              <a:gd name="connsiteX2" fmla="*/ 907490 w 907490"/>
              <a:gd name="connsiteY2" fmla="*/ 782398 h 1564796"/>
              <a:gd name="connsiteX3" fmla="*/ 453745 w 907490"/>
              <a:gd name="connsiteY3" fmla="*/ 1564796 h 1564796"/>
              <a:gd name="connsiteX4" fmla="*/ 0 w 907490"/>
              <a:gd name="connsiteY4" fmla="*/ 782398 h 156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490" h="1564796" extrusionOk="0">
                <a:moveTo>
                  <a:pt x="0" y="782398"/>
                </a:moveTo>
                <a:cubicBezTo>
                  <a:pt x="-10928" y="343551"/>
                  <a:pt x="163253" y="14974"/>
                  <a:pt x="453745" y="0"/>
                </a:cubicBezTo>
                <a:cubicBezTo>
                  <a:pt x="778623" y="15638"/>
                  <a:pt x="887208" y="350937"/>
                  <a:pt x="907490" y="782398"/>
                </a:cubicBezTo>
                <a:cubicBezTo>
                  <a:pt x="880548" y="1240814"/>
                  <a:pt x="695684" y="1612645"/>
                  <a:pt x="453745" y="1564796"/>
                </a:cubicBezTo>
                <a:cubicBezTo>
                  <a:pt x="163454" y="1543078"/>
                  <a:pt x="43862" y="1235462"/>
                  <a:pt x="0" y="782398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50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2B169-8BDB-BF67-AD98-9B8891316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3DDBB3E-B550-5F7B-AB95-C4B25C2D2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D0400A1-81E0-A1E9-2AF9-E4B15C7C5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B54350D-1019-8D08-BDD0-D396B1EF6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A58A6-2766-4D27-84BD-079C29E08421}"/>
              </a:ext>
            </a:extLst>
          </p:cNvPr>
          <p:cNvSpPr txBox="1"/>
          <p:nvPr/>
        </p:nvSpPr>
        <p:spPr>
          <a:xfrm>
            <a:off x="126140" y="1277507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Wheel speed? </a:t>
            </a:r>
            <a:r>
              <a:rPr lang="en-US" dirty="0"/>
              <a:t>Wheel encoders.</a:t>
            </a:r>
            <a:endParaRPr lang="en-US" b="1" dirty="0"/>
          </a:p>
        </p:txBody>
      </p:sp>
      <p:pic>
        <p:nvPicPr>
          <p:cNvPr id="5" name="Online Media 4" descr="What is quadrature and how is it used? | Encoders 101">
            <a:hlinkClick r:id="" action="ppaction://media"/>
            <a:extLst>
              <a:ext uri="{FF2B5EF4-FFF2-40B4-BE49-F238E27FC236}">
                <a16:creationId xmlns:a16="http://schemas.microsoft.com/office/drawing/2014/main" id="{474A6613-2BDF-47B7-EEF9-7D0E4BCAB6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68495" y="2618311"/>
            <a:ext cx="7546021" cy="42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9E5A5-FC1B-0FFD-4EA9-7AECC15AB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24BAE3D-30CF-BCEC-E594-54F2ACD33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A9BE85F-790C-CBB5-B6DC-735A0D59F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E7B717-D1EA-F0DA-6098-28C0357A3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6881C-CF33-8769-7EBC-200F4D858C95}"/>
              </a:ext>
            </a:extLst>
          </p:cNvPr>
          <p:cNvSpPr txBox="1"/>
          <p:nvPr/>
        </p:nvSpPr>
        <p:spPr>
          <a:xfrm>
            <a:off x="122778" y="1137330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Heading angle? </a:t>
            </a:r>
            <a:r>
              <a:rPr lang="en-US" dirty="0"/>
              <a:t>IMU.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D9ED4-01D0-3E3F-D465-D0BD00D05169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  <p:pic>
        <p:nvPicPr>
          <p:cNvPr id="1026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695F9FE4-219D-DEB8-4E77-7BACE261F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0" y="2851742"/>
            <a:ext cx="5698991" cy="2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MS Journal -- The Largest MEMS Publication in the World: Motion sensing  in the iPhone 4: MEMS gyroscope">
            <a:extLst>
              <a:ext uri="{FF2B5EF4-FFF2-40B4-BE49-F238E27FC236}">
                <a16:creationId xmlns:a16="http://schemas.microsoft.com/office/drawing/2014/main" id="{B165E187-734C-D7EC-0945-EDE71A86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26" y="2636508"/>
            <a:ext cx="3252509" cy="263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MS Gyroscope Provides Precision Inertial Sensing in Harsh, High  Temperature Environments | Analog Devices">
            <a:extLst>
              <a:ext uri="{FF2B5EF4-FFF2-40B4-BE49-F238E27FC236}">
                <a16:creationId xmlns:a16="http://schemas.microsoft.com/office/drawing/2014/main" id="{0BB7A6D4-D2F0-7E42-CBE0-E00235BA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67" y="5362593"/>
            <a:ext cx="2267232" cy="130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0FC49F-7428-AAFD-FB68-6B10A611243E}"/>
                  </a:ext>
                </a:extLst>
              </p:cNvPr>
              <p:cNvSpPr txBox="1"/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0FC49F-7428-AAFD-FB68-6B10A611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blipFill>
                <a:blip r:embed="rId6"/>
                <a:stretch>
                  <a:fillRect l="-2051" t="-3226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6C5BCD-5BF8-B0CA-9151-28E5A2F29594}"/>
                  </a:ext>
                </a:extLst>
              </p:cNvPr>
              <p:cNvSpPr txBox="1"/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6C5BCD-5BF8-B0CA-9151-28E5A2F2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blipFill>
                <a:blip r:embed="rId7"/>
                <a:stretch>
                  <a:fillRect l="-5618" r="-112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91BF4A8-9AF8-492C-7BAA-B0286121580C}"/>
              </a:ext>
            </a:extLst>
          </p:cNvPr>
          <p:cNvSpPr txBox="1"/>
          <p:nvPr/>
        </p:nvSpPr>
        <p:spPr>
          <a:xfrm>
            <a:off x="2002555" y="2273030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B0D98-6989-569A-271A-452262223D35}"/>
              </a:ext>
            </a:extLst>
          </p:cNvPr>
          <p:cNvSpPr txBox="1"/>
          <p:nvPr/>
        </p:nvSpPr>
        <p:spPr>
          <a:xfrm>
            <a:off x="8273381" y="2256927"/>
            <a:ext cx="16078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846726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0C087-83D6-7EBA-1237-82014A3E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273F45C-2565-8266-5C40-27F89FB3A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06CF522-AE83-8691-7580-BB2FB0FE3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5031FEF-48C9-33E7-4978-92D8EF1BD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9C83-7782-6F9A-D636-BDAD6DB566F1}"/>
              </a:ext>
            </a:extLst>
          </p:cNvPr>
          <p:cNvSpPr txBox="1"/>
          <p:nvPr/>
        </p:nvSpPr>
        <p:spPr>
          <a:xfrm>
            <a:off x="122778" y="1137330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Heading angle? </a:t>
            </a:r>
            <a:r>
              <a:rPr lang="en-US" dirty="0"/>
              <a:t>IMU.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07A85-1961-8226-A9C4-DA3C4078D784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  <p:pic>
        <p:nvPicPr>
          <p:cNvPr id="2" name="Picture 6" descr="Single-axis Hall-effect sensor principle [45]. The output signal from a...  | Download Scientific Diagram">
            <a:extLst>
              <a:ext uri="{FF2B5EF4-FFF2-40B4-BE49-F238E27FC236}">
                <a16:creationId xmlns:a16="http://schemas.microsoft.com/office/drawing/2014/main" id="{D57812B5-71D2-5672-34CD-448EF7A8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791" y="3514606"/>
            <a:ext cx="3233099" cy="19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35541-8BE4-84F9-8670-DC1C8C2A5436}"/>
              </a:ext>
            </a:extLst>
          </p:cNvPr>
          <p:cNvSpPr txBox="1"/>
          <p:nvPr/>
        </p:nvSpPr>
        <p:spPr>
          <a:xfrm>
            <a:off x="4713445" y="2604730"/>
            <a:ext cx="21047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Magnetometer</a:t>
            </a:r>
          </a:p>
          <a:p>
            <a:r>
              <a:rPr lang="en-US" dirty="0">
                <a:ea typeface="Cambria Math" panose="02040503050406030204" pitchFamily="18" charset="0"/>
              </a:rPr>
              <a:t>aka “compass”</a:t>
            </a:r>
          </a:p>
        </p:txBody>
      </p:sp>
    </p:spTree>
    <p:extLst>
      <p:ext uri="{BB962C8B-B14F-4D97-AF65-F5344CB8AC3E}">
        <p14:creationId xmlns:p14="http://schemas.microsoft.com/office/powerpoint/2010/main" val="79405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9CE5F-04A8-5EFB-A289-2CC0CDED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F0620FE-70D3-B129-C844-CB490B909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FFB9AC9-7D84-BEBC-0B82-8366FBA77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A15948A-BB04-90A4-6D6F-353CD3468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9" name="Online Media 8" descr="Measuring Angles and Movement with an IMU | Beginner's Guide">
            <a:hlinkClick r:id="" action="ppaction://media"/>
            <a:extLst>
              <a:ext uri="{FF2B5EF4-FFF2-40B4-BE49-F238E27FC236}">
                <a16:creationId xmlns:a16="http://schemas.microsoft.com/office/drawing/2014/main" id="{2FA0DE2E-1BC9-C18B-5AE0-313B995FF0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72027" y="2635530"/>
            <a:ext cx="7447946" cy="4208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3C02F1-961C-A924-8CF6-3892D60B0AF0}"/>
              </a:ext>
            </a:extLst>
          </p:cNvPr>
          <p:cNvSpPr txBox="1"/>
          <p:nvPr/>
        </p:nvSpPr>
        <p:spPr>
          <a:xfrm>
            <a:off x="122778" y="1137330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Heading angle? </a:t>
            </a:r>
            <a:r>
              <a:rPr lang="en-US" dirty="0"/>
              <a:t>IMU.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1D801-DE9A-C887-5F65-BA1CA361B583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</p:spTree>
    <p:extLst>
      <p:ext uri="{BB962C8B-B14F-4D97-AF65-F5344CB8AC3E}">
        <p14:creationId xmlns:p14="http://schemas.microsoft.com/office/powerpoint/2010/main" val="912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97ED0-E9B2-90BA-0BBC-22B14BF3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712D833-4B12-A62D-5348-8CC5A544F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72FAD94-8245-274A-4195-882DC965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3CC8B21-3644-8424-B938-699B32A86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B5758-8FB3-4E93-2009-E1E503323536}"/>
              </a:ext>
            </a:extLst>
          </p:cNvPr>
          <p:cNvSpPr txBox="1"/>
          <p:nvPr/>
        </p:nvSpPr>
        <p:spPr>
          <a:xfrm>
            <a:off x="122778" y="1243057"/>
            <a:ext cx="488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in position? </a:t>
            </a:r>
            <a:r>
              <a:rPr lang="en-US" dirty="0"/>
              <a:t>Optical flow.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59CAAA-5C73-F9AE-A699-4E7C92332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77" y="2421893"/>
            <a:ext cx="6008041" cy="3718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5F8E5-260C-A64A-AEC6-5B567439B401}"/>
              </a:ext>
            </a:extLst>
          </p:cNvPr>
          <p:cNvSpPr txBox="1"/>
          <p:nvPr/>
        </p:nvSpPr>
        <p:spPr>
          <a:xfrm>
            <a:off x="6619883" y="2801709"/>
            <a:ext cx="52693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Major assumptions:</a:t>
            </a:r>
            <a:br>
              <a:rPr lang="en-US" dirty="0"/>
            </a:br>
            <a:r>
              <a:rPr lang="en-US" dirty="0"/>
              <a:t>constant pixel intensity,</a:t>
            </a:r>
          </a:p>
          <a:p>
            <a:r>
              <a:rPr lang="en-US" dirty="0"/>
              <a:t>displacement and time step are small</a:t>
            </a:r>
          </a:p>
          <a:p>
            <a:endParaRPr lang="en-US" dirty="0"/>
          </a:p>
          <a:p>
            <a:r>
              <a:rPr lang="en-US" b="1" dirty="0"/>
              <a:t>Requires:</a:t>
            </a:r>
          </a:p>
          <a:p>
            <a:r>
              <a:rPr lang="en-US" dirty="0"/>
              <a:t>camera calibration,</a:t>
            </a:r>
          </a:p>
          <a:p>
            <a:r>
              <a:rPr lang="en-US" dirty="0"/>
              <a:t>feature recognition</a:t>
            </a:r>
          </a:p>
        </p:txBody>
      </p:sp>
      <p:pic>
        <p:nvPicPr>
          <p:cNvPr id="4098" name="Picture 2" descr="Flow deck">
            <a:extLst>
              <a:ext uri="{FF2B5EF4-FFF2-40B4-BE49-F238E27FC236}">
                <a16:creationId xmlns:a16="http://schemas.microsoft.com/office/drawing/2014/main" id="{669409A0-D6F1-15EE-1323-E1FC994D9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" t="18125" r="3225" b="16246"/>
          <a:stretch/>
        </p:blipFill>
        <p:spPr bwMode="auto">
          <a:xfrm>
            <a:off x="9835267" y="4735860"/>
            <a:ext cx="2085418" cy="14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88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14A71-6514-54B1-A2DC-62D348B3B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EC5A79E-4389-FCBD-2042-4A8F4AAE6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EEAB22B-EED9-97C1-1B7A-5E1D88680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EEBB6CC-DD12-898C-D5BA-5A150AA39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2182C-0467-5B31-7F65-7F1D3F911874}"/>
              </a:ext>
            </a:extLst>
          </p:cNvPr>
          <p:cNvSpPr txBox="1"/>
          <p:nvPr/>
        </p:nvSpPr>
        <p:spPr>
          <a:xfrm>
            <a:off x="854020" y="4502312"/>
            <a:ext cx="104839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in reality, we rely on sensor fusion between all three modules!</a:t>
            </a:r>
          </a:p>
          <a:p>
            <a:endParaRPr lang="en-US" b="1" dirty="0"/>
          </a:p>
          <a:p>
            <a:r>
              <a:rPr lang="en-US" b="1" dirty="0"/>
              <a:t>e.g., </a:t>
            </a:r>
            <a:r>
              <a:rPr lang="en-US" dirty="0"/>
              <a:t>optical flow can also give rotational velocity to fuse with IMU;</a:t>
            </a:r>
          </a:p>
          <a:p>
            <a:r>
              <a:rPr lang="en-US" b="1" dirty="0"/>
              <a:t>        </a:t>
            </a:r>
            <a:r>
              <a:rPr lang="en-US" dirty="0"/>
              <a:t>integral of accelerometer data can give linear velocity to fuse with flow</a:t>
            </a:r>
          </a:p>
          <a:p>
            <a:r>
              <a:rPr lang="en-US" b="1" dirty="0"/>
              <a:t>        </a:t>
            </a:r>
          </a:p>
        </p:txBody>
      </p:sp>
      <p:pic>
        <p:nvPicPr>
          <p:cNvPr id="5124" name="Picture 4" descr="The Extended Kalman Filter - Alan Zucconi">
            <a:extLst>
              <a:ext uri="{FF2B5EF4-FFF2-40B4-BE49-F238E27FC236}">
                <a16:creationId xmlns:a16="http://schemas.microsoft.com/office/drawing/2014/main" id="{7703B52C-05E3-1746-8AB4-6C7D25429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44" y="1310316"/>
            <a:ext cx="4851462" cy="28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58B2BB-7247-2BC3-F0FB-8199E824D5E9}"/>
              </a:ext>
            </a:extLst>
          </p:cNvPr>
          <p:cNvSpPr txBox="1"/>
          <p:nvPr/>
        </p:nvSpPr>
        <p:spPr>
          <a:xfrm>
            <a:off x="6096000" y="2355688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Extended Kalman Filter (EKF)</a:t>
            </a:r>
          </a:p>
          <a:p>
            <a:r>
              <a:rPr lang="en-US" sz="1800" dirty="0"/>
              <a:t>Alan </a:t>
            </a:r>
            <a:r>
              <a:rPr lang="en-US" sz="1800" dirty="0" err="1"/>
              <a:t>Zucconi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7352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5E681-FBE8-F487-350C-B6979AA1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9425C07-65FD-5621-8250-279EE6D59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E8E2E1A-B866-9675-397D-CDDF0DF3F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5CDB340-2DB3-2BF2-A28A-15C428C32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13316" name="Picture 4" descr="TurtleBot 4 - Clearpath Robotics">
            <a:extLst>
              <a:ext uri="{FF2B5EF4-FFF2-40B4-BE49-F238E27FC236}">
                <a16:creationId xmlns:a16="http://schemas.microsoft.com/office/drawing/2014/main" id="{DD086008-69AD-3358-2BE5-74F2D43BD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6" y="1411791"/>
            <a:ext cx="5361974" cy="368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ntroduction to Lidar">
            <a:extLst>
              <a:ext uri="{FF2B5EF4-FFF2-40B4-BE49-F238E27FC236}">
                <a16:creationId xmlns:a16="http://schemas.microsoft.com/office/drawing/2014/main" id="{1A6377AA-D9F2-0090-44FB-0A9C5108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06" y="1411791"/>
            <a:ext cx="6224751" cy="36801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3EF0AB-31E0-5DAD-573A-44B6BA3BEE82}"/>
              </a:ext>
            </a:extLst>
          </p:cNvPr>
          <p:cNvSpPr txBox="1"/>
          <p:nvPr/>
        </p:nvSpPr>
        <p:spPr>
          <a:xfrm>
            <a:off x="6685665" y="5091965"/>
            <a:ext cx="436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Light Detection and Ranging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ToF</a:t>
            </a:r>
            <a:r>
              <a:rPr lang="en-US" dirty="0"/>
              <a:t> range-finding)</a:t>
            </a:r>
          </a:p>
        </p:txBody>
      </p:sp>
    </p:spTree>
    <p:extLst>
      <p:ext uri="{BB962C8B-B14F-4D97-AF65-F5344CB8AC3E}">
        <p14:creationId xmlns:p14="http://schemas.microsoft.com/office/powerpoint/2010/main" val="3180723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FE2B7-AF1B-9F3D-1230-FCAEABB8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7285A22-0AB3-BC2D-734A-CCD13F894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07DF64E-A6DE-2B8F-A16E-38146B5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78A5999-75DD-D627-704E-AA49E92B3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6146" name="Picture 2" descr="Introduction to Lidar">
            <a:extLst>
              <a:ext uri="{FF2B5EF4-FFF2-40B4-BE49-F238E27FC236}">
                <a16:creationId xmlns:a16="http://schemas.microsoft.com/office/drawing/2014/main" id="{CB2B5C1E-DE47-4756-418E-827981DA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06" y="1411791"/>
            <a:ext cx="6224751" cy="36801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FBD55-9179-FBF5-0ED5-E337C9001BD3}"/>
              </a:ext>
            </a:extLst>
          </p:cNvPr>
          <p:cNvSpPr txBox="1"/>
          <p:nvPr/>
        </p:nvSpPr>
        <p:spPr>
          <a:xfrm>
            <a:off x="6685665" y="5091965"/>
            <a:ext cx="436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Light Detection and Ranging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ToF</a:t>
            </a:r>
            <a:r>
              <a:rPr lang="en-US" dirty="0"/>
              <a:t> range-finding)</a:t>
            </a:r>
          </a:p>
        </p:txBody>
      </p:sp>
      <p:pic>
        <p:nvPicPr>
          <p:cNvPr id="7170" name="Picture 2" descr="c++ - Point cloud conversion to 2D range - Stack Overflow">
            <a:extLst>
              <a:ext uri="{FF2B5EF4-FFF2-40B4-BE49-F238E27FC236}">
                <a16:creationId xmlns:a16="http://schemas.microsoft.com/office/drawing/2014/main" id="{1FEBE69C-76CD-D438-F3ED-4DDCD7B76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31" y="1442401"/>
            <a:ext cx="3793897" cy="36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441B9-E343-0A3A-8547-11A8CB683152}"/>
              </a:ext>
            </a:extLst>
          </p:cNvPr>
          <p:cNvSpPr txBox="1"/>
          <p:nvPr/>
        </p:nvSpPr>
        <p:spPr>
          <a:xfrm>
            <a:off x="2148959" y="5138308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Pointcloud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53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B814-AE03-F8AC-4C65-03B1FA46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8503EAA-7394-328C-2B23-0A768248E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F13504D-53BB-8E0C-E1AF-62A340E90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C80DB27-1C67-34DC-27A0-F54A2CA78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2" name="Online Media 1" descr="SLAM based on RPLIDAR and ROS Hector Mapping">
            <a:hlinkClick r:id="" action="ppaction://media"/>
            <a:extLst>
              <a:ext uri="{FF2B5EF4-FFF2-40B4-BE49-F238E27FC236}">
                <a16:creationId xmlns:a16="http://schemas.microsoft.com/office/drawing/2014/main" id="{D9FC8A57-7680-78CB-B8FF-D925296A54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6731" y="1981416"/>
            <a:ext cx="6894871" cy="3895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3C1A2E-7CFD-A2F6-A27F-1C874EF02882}"/>
              </a:ext>
            </a:extLst>
          </p:cNvPr>
          <p:cNvSpPr txBox="1"/>
          <p:nvPr/>
        </p:nvSpPr>
        <p:spPr>
          <a:xfrm>
            <a:off x="7972147" y="3204427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SLAM</a:t>
            </a:r>
          </a:p>
          <a:p>
            <a:r>
              <a:rPr lang="en-US" dirty="0"/>
              <a:t>(connects all three pillars)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CCEF5-1CB3-33DD-628C-3AAE4CDA6ACC}"/>
              </a:ext>
            </a:extLst>
          </p:cNvPr>
          <p:cNvSpPr txBox="1"/>
          <p:nvPr/>
        </p:nvSpPr>
        <p:spPr>
          <a:xfrm>
            <a:off x="3453413" y="5877018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LiDAR Slam</a:t>
            </a:r>
          </a:p>
        </p:txBody>
      </p:sp>
    </p:spTree>
    <p:extLst>
      <p:ext uri="{BB962C8B-B14F-4D97-AF65-F5344CB8AC3E}">
        <p14:creationId xmlns:p14="http://schemas.microsoft.com/office/powerpoint/2010/main" val="220649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29C71-0735-B328-527B-57AB3F62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1118CE9-CB9C-E0BE-8DA4-85ADEF71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790939C-2CA1-03CB-03CF-7F595CCE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979544F-12A9-1855-CD35-2F154AD3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Multi-robot Systems</a:t>
            </a:r>
          </a:p>
        </p:txBody>
      </p:sp>
      <p:pic>
        <p:nvPicPr>
          <p:cNvPr id="3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761AB2B-1107-8969-1E3B-6C5938D6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272458" y="3287650"/>
            <a:ext cx="2270353" cy="1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2" descr="Can A Thousand Tiny Swarming Robots Outsmart Nature? | Deep Look">
            <a:hlinkClick r:id="" action="ppaction://media"/>
            <a:extLst>
              <a:ext uri="{FF2B5EF4-FFF2-40B4-BE49-F238E27FC236}">
                <a16:creationId xmlns:a16="http://schemas.microsoft.com/office/drawing/2014/main" id="{F6B59928-5BAE-7FF0-1027-81BDFA54A6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020217" y="1516673"/>
            <a:ext cx="8833806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1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BAEA-9D55-8146-6342-9713C3D3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D2B2D77-2F5A-F829-875F-C57C74A30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F6D34B8-BDA0-5518-71BB-DEEB7D13B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80A6F64-2E17-91D7-C6B2-8136389F0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13316" name="Picture 4" descr="TurtleBot 4 - Clearpath Robotics">
            <a:extLst>
              <a:ext uri="{FF2B5EF4-FFF2-40B4-BE49-F238E27FC236}">
                <a16:creationId xmlns:a16="http://schemas.microsoft.com/office/drawing/2014/main" id="{A28DAD4C-222B-05D7-723F-9CB1E12D3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6" y="1411791"/>
            <a:ext cx="5361974" cy="368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descr="DepthAI  - Step By Step tutorial For Using OAK-D">
            <a:hlinkClick r:id="" action="ppaction://media"/>
            <a:extLst>
              <a:ext uri="{FF2B5EF4-FFF2-40B4-BE49-F238E27FC236}">
                <a16:creationId xmlns:a16="http://schemas.microsoft.com/office/drawing/2014/main" id="{C163FCE6-E7F7-58D0-AC04-5375E0FE99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714906" y="1480904"/>
            <a:ext cx="6268935" cy="35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9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FBF21-FD0D-2AEB-1989-29089532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A6AF072-E4FE-F2CE-8958-C35E9E644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3C02DB4-26E2-9517-793E-8E1F6AAA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3E2B31-1AD1-2C83-C5BD-9B0B53D8C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3" name="Online Media 2" descr="SEMANTIC SLAM(based ORB_SLAM2 with yolov3) on turtlebot[remove ceiling]">
            <a:hlinkClick r:id="" action="ppaction://media"/>
            <a:extLst>
              <a:ext uri="{FF2B5EF4-FFF2-40B4-BE49-F238E27FC236}">
                <a16:creationId xmlns:a16="http://schemas.microsoft.com/office/drawing/2014/main" id="{B008EE03-2350-B165-5726-8628EB7E21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9888" y="1255481"/>
            <a:ext cx="9067424" cy="5123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E7267-CBF9-B821-7D70-9FAEB45B697E}"/>
              </a:ext>
            </a:extLst>
          </p:cNvPr>
          <p:cNvSpPr txBox="1"/>
          <p:nvPr/>
        </p:nvSpPr>
        <p:spPr>
          <a:xfrm>
            <a:off x="4589755" y="6331196"/>
            <a:ext cx="1905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Visual Slam</a:t>
            </a:r>
          </a:p>
        </p:txBody>
      </p:sp>
    </p:spTree>
    <p:extLst>
      <p:ext uri="{BB962C8B-B14F-4D97-AF65-F5344CB8AC3E}">
        <p14:creationId xmlns:p14="http://schemas.microsoft.com/office/powerpoint/2010/main" val="306915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56531-41C4-6334-FC09-3B65958AA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5AF0706-D832-E6CE-4DBB-692B87C74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1211C99-9CA9-8B2C-2025-E50CBD179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381DAB1-2BB0-8FCB-D342-24584F969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Intelligence</a:t>
            </a:r>
          </a:p>
        </p:txBody>
      </p:sp>
      <p:pic>
        <p:nvPicPr>
          <p:cNvPr id="9218" name="Picture 2" descr="Raspberry Pi 4 Specifications">
            <a:extLst>
              <a:ext uri="{FF2B5EF4-FFF2-40B4-BE49-F238E27FC236}">
                <a16:creationId xmlns:a16="http://schemas.microsoft.com/office/drawing/2014/main" id="{B4CCBFCA-BB92-F21F-AAF5-2EB4C463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70" y="1992672"/>
            <a:ext cx="4870429" cy="29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3253D-5989-5203-3955-92658F33A50A}"/>
              </a:ext>
            </a:extLst>
          </p:cNvPr>
          <p:cNvSpPr txBox="1"/>
          <p:nvPr/>
        </p:nvSpPr>
        <p:spPr>
          <a:xfrm>
            <a:off x="626912" y="5098211"/>
            <a:ext cx="449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Onboard: Raspberry Pi 4 (4GB)</a:t>
            </a:r>
          </a:p>
        </p:txBody>
      </p:sp>
    </p:spTree>
    <p:extLst>
      <p:ext uri="{BB962C8B-B14F-4D97-AF65-F5344CB8AC3E}">
        <p14:creationId xmlns:p14="http://schemas.microsoft.com/office/powerpoint/2010/main" val="99204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B778A-8531-5E63-8793-25215C69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BA9B1C-2B3A-9035-F597-C961A141A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0B6C828-F495-CD21-0EB0-63E47C918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E348324-142F-A86D-EBB1-4B5AD468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Intelligence</a:t>
            </a:r>
          </a:p>
        </p:txBody>
      </p:sp>
      <p:pic>
        <p:nvPicPr>
          <p:cNvPr id="9218" name="Picture 2" descr="Raspberry Pi 4 Specifications">
            <a:extLst>
              <a:ext uri="{FF2B5EF4-FFF2-40B4-BE49-F238E27FC236}">
                <a16:creationId xmlns:a16="http://schemas.microsoft.com/office/drawing/2014/main" id="{6BCB6D4C-581C-D358-B50B-E5857AD6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70" y="1992672"/>
            <a:ext cx="4870429" cy="29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6FAD1-93BA-8E38-A0B6-947EB7B8D52D}"/>
              </a:ext>
            </a:extLst>
          </p:cNvPr>
          <p:cNvSpPr txBox="1"/>
          <p:nvPr/>
        </p:nvSpPr>
        <p:spPr>
          <a:xfrm>
            <a:off x="626912" y="5098211"/>
            <a:ext cx="449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Onboard: Raspberry Pi 4 (4GB)</a:t>
            </a:r>
          </a:p>
        </p:txBody>
      </p:sp>
      <p:pic>
        <p:nvPicPr>
          <p:cNvPr id="9220" name="Picture 4" descr="Understanding topics — ROS 2 Documentation: Iron documentation">
            <a:extLst>
              <a:ext uri="{FF2B5EF4-FFF2-40B4-BE49-F238E27FC236}">
                <a16:creationId xmlns:a16="http://schemas.microsoft.com/office/drawing/2014/main" id="{FE38C906-E76E-E21F-DB2E-A93F489B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197" y="1631950"/>
            <a:ext cx="5159726" cy="29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FF1BF-87CA-6F60-2993-B684E41E0895}"/>
              </a:ext>
            </a:extLst>
          </p:cNvPr>
          <p:cNvSpPr txBox="1"/>
          <p:nvPr/>
        </p:nvSpPr>
        <p:spPr>
          <a:xfrm>
            <a:off x="6096000" y="4618172"/>
            <a:ext cx="53703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ROS2: </a:t>
            </a:r>
            <a:r>
              <a:rPr lang="en-US" dirty="0"/>
              <a:t>pub/sub model, modular</a:t>
            </a:r>
          </a:p>
          <a:p>
            <a:r>
              <a:rPr lang="en-US" b="1" dirty="0"/>
              <a:t>e.g.,</a:t>
            </a:r>
            <a:r>
              <a:rPr lang="en-US" dirty="0"/>
              <a:t> the LiDAR “node” publishes </a:t>
            </a:r>
          </a:p>
          <a:p>
            <a:r>
              <a:rPr lang="en-US" dirty="0"/>
              <a:t>        distance information</a:t>
            </a:r>
          </a:p>
          <a:p>
            <a:r>
              <a:rPr lang="en-US" b="1" dirty="0"/>
              <a:t>Note: </a:t>
            </a:r>
            <a:r>
              <a:rPr lang="en-US" dirty="0"/>
              <a:t>“services” are response driven, </a:t>
            </a:r>
          </a:p>
          <a:p>
            <a:r>
              <a:rPr lang="en-US" dirty="0"/>
              <a:t>          not pub/sub like topics</a:t>
            </a:r>
            <a:endParaRPr lang="en-US" b="1" dirty="0"/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17321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D2EFD-D211-3680-994D-6AA3BD5F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32D12C7-49A0-2152-523B-7FA735DC6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D872376-721D-41F9-B922-DFE145B42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DE62993-FA3B-9BF7-1F77-72DC722E8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Intelligence</a:t>
            </a:r>
          </a:p>
        </p:txBody>
      </p:sp>
      <p:pic>
        <p:nvPicPr>
          <p:cNvPr id="3" name="Online Media 2" descr="Making robot navigation easy with Nav2 and ROS!">
            <a:hlinkClick r:id="" action="ppaction://media"/>
            <a:extLst>
              <a:ext uri="{FF2B5EF4-FFF2-40B4-BE49-F238E27FC236}">
                <a16:creationId xmlns:a16="http://schemas.microsoft.com/office/drawing/2014/main" id="{9CFEDDDE-F75E-F6D4-33C8-5071FDC545B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56893" y="1324437"/>
            <a:ext cx="91035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7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A05A-5630-FD8C-9CB9-B137805D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804E763-335F-FB55-9C9C-84AC896C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DA454B-9A0B-3B9C-1532-A9B5468CE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4D8CA0A-F703-CEAD-D994-09EC5F6B1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Swarm-on-a-Stick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CD7E1-AAB6-950F-CFE2-6529A0623C14}"/>
              </a:ext>
            </a:extLst>
          </p:cNvPr>
          <p:cNvSpPr txBox="1"/>
          <p:nvPr/>
        </p:nvSpPr>
        <p:spPr>
          <a:xfrm>
            <a:off x="261257" y="1631950"/>
            <a:ext cx="11545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create an open-source swarm robotics kit for education, from scratch.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 descr="A logo of a toy&#10;&#10;Description automatically generated">
            <a:extLst>
              <a:ext uri="{FF2B5EF4-FFF2-40B4-BE49-F238E27FC236}">
                <a16:creationId xmlns:a16="http://schemas.microsoft.com/office/drawing/2014/main" id="{C21F5FCC-DD20-A3E4-A9A3-C1C9A12F0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76" b="48438" l="9180" r="88477">
                        <a14:foregroundMark x1="9277" y1="40137" x2="9277" y2="40137"/>
                        <a14:foregroundMark x1="88477" y1="39648" x2="88477" y2="39648"/>
                        <a14:foregroundMark x1="69141" y1="47754" x2="69141" y2="47754"/>
                        <a14:foregroundMark x1="63867" y1="47852" x2="63867" y2="47852"/>
                        <a14:foregroundMark x1="37109" y1="48242" x2="37109" y2="48242"/>
                        <a14:foregroundMark x1="36914" y1="48340" x2="36914" y2="48340"/>
                        <a14:foregroundMark x1="36816" y1="48438" x2="36816" y2="4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8239" r="3659" b="50000"/>
          <a:stretch/>
        </p:blipFill>
        <p:spPr>
          <a:xfrm>
            <a:off x="2728298" y="2178302"/>
            <a:ext cx="6180881" cy="14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51798-9A43-5675-D29F-AB0E61FC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E0DA57-403A-0009-21BC-B2EFA058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E0C6539-058B-965E-EEE3-90132D8B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5B20C48-8953-D4AD-02D0-9B6727DD0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AE7EA-D4FE-29CF-A600-25F9D30F1A50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04944053-F82D-B8C4-B89C-24E18C03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82454F-E9F4-1FA8-180B-9F0A87AEA39F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AA47EA2-C4F2-1AFB-8459-0F12B56ABC0A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AA3693-F4EB-0991-D245-2E38DDCAE0AB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041386-18E1-8B04-8FCD-AC08D3595666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3F1DC-D1C0-9952-1918-1E2B4CA9C31B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EF7B5-E5F2-868A-FEDF-8FB14FC1763C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31E9F-75CB-164D-1ABC-223B0C0D985B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1CB42-9F73-CB9D-5420-CAC75B1D45D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CD686-2F93-9B37-498E-8B62543D8E4B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B15A3-AB47-5CEC-98D0-56A83C4D37FE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AF95D-4664-A94B-E92B-2C67DE567E9C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EED4B-1F22-D069-11C1-2BF44CB6EED5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066039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37CD-7C7C-0F12-BA97-0B28FF7B7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69B7C1E-927F-1B12-3F09-EDF5522D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252546B-470D-E946-CE77-C7C28E3A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1116D15-8033-4A47-88F2-54755BDD1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pic>
        <p:nvPicPr>
          <p:cNvPr id="11266" name="Picture 2" descr="Discussion – How to handle the increasing complexity of the expansion decks  | Bitcraze">
            <a:extLst>
              <a:ext uri="{FF2B5EF4-FFF2-40B4-BE49-F238E27FC236}">
                <a16:creationId xmlns:a16="http://schemas.microsoft.com/office/drawing/2014/main" id="{54E5E2E9-9273-348D-50BA-C6D93172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12" y="2128056"/>
            <a:ext cx="4800395" cy="30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FB8BA0-CBE4-2680-4D8D-7B4FE84C9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426" y="1309456"/>
            <a:ext cx="3734738" cy="4239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822BEF-0A32-3299-0A7D-B379B593D4D0}"/>
              </a:ext>
            </a:extLst>
          </p:cNvPr>
          <p:cNvSpPr txBox="1"/>
          <p:nvPr/>
        </p:nvSpPr>
        <p:spPr>
          <a:xfrm>
            <a:off x="251664" y="5805061"/>
            <a:ext cx="11564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Each team (besides Control &amp; Planning) designs their own PCB + chassis section</a:t>
            </a:r>
          </a:p>
          <a:p>
            <a:r>
              <a:rPr lang="en-US" b="1" dirty="0"/>
              <a:t>Integration challenges:</a:t>
            </a:r>
            <a:r>
              <a:rPr lang="en-US" dirty="0"/>
              <a:t> which signal lines route through? how to connect chassis?</a:t>
            </a:r>
          </a:p>
        </p:txBody>
      </p:sp>
    </p:spTree>
    <p:extLst>
      <p:ext uri="{BB962C8B-B14F-4D97-AF65-F5344CB8AC3E}">
        <p14:creationId xmlns:p14="http://schemas.microsoft.com/office/powerpoint/2010/main" val="53384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50B0F-8108-A7C9-B176-22B4ED35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FF1D980-DB14-C258-7B7A-A9E0767A0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78E4CE6-A8E6-AB9E-021F-1C1B555FA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F762252-5F33-533F-97A3-6ED61A3AB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Subsystem Group 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90DFB-9281-317D-A12C-F17C03007B76}"/>
              </a:ext>
            </a:extLst>
          </p:cNvPr>
          <p:cNvSpPr txBox="1"/>
          <p:nvPr/>
        </p:nvSpPr>
        <p:spPr>
          <a:xfrm>
            <a:off x="167739" y="1200150"/>
            <a:ext cx="1168462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Form groups of ~4 for each of the four subsystems:</a:t>
            </a:r>
          </a:p>
          <a:p>
            <a:r>
              <a:rPr lang="en-US" dirty="0"/>
              <a:t>Mobility, Perception, Compute and Power, Control and Planning</a:t>
            </a:r>
          </a:p>
          <a:p>
            <a:endParaRPr lang="en-US" dirty="0"/>
          </a:p>
          <a:p>
            <a:r>
              <a:rPr lang="en-US" b="1" dirty="0"/>
              <a:t>Suggestions: </a:t>
            </a:r>
          </a:p>
          <a:p>
            <a:r>
              <a:rPr lang="en-US" dirty="0"/>
              <a:t>Interested in more coding / ROS? </a:t>
            </a:r>
          </a:p>
          <a:p>
            <a:r>
              <a:rPr lang="en-US" dirty="0"/>
              <a:t>    Control and Planning</a:t>
            </a:r>
          </a:p>
          <a:p>
            <a:r>
              <a:rPr lang="en-US" dirty="0"/>
              <a:t>Interested in more mechanical design?</a:t>
            </a:r>
          </a:p>
          <a:p>
            <a:r>
              <a:rPr lang="en-US" dirty="0"/>
              <a:t>    Mobility</a:t>
            </a:r>
          </a:p>
          <a:p>
            <a:r>
              <a:rPr lang="en-US" dirty="0"/>
              <a:t>Interested in more PCB layout?</a:t>
            </a:r>
          </a:p>
          <a:p>
            <a:r>
              <a:rPr lang="en-US" dirty="0"/>
              <a:t>    Perception, Compute and Power</a:t>
            </a:r>
          </a:p>
          <a:p>
            <a:endParaRPr lang="en-US" dirty="0"/>
          </a:p>
          <a:p>
            <a:r>
              <a:rPr lang="en-US" b="1" dirty="0"/>
              <a:t>To do today:</a:t>
            </a:r>
          </a:p>
          <a:p>
            <a:r>
              <a:rPr lang="en-US" dirty="0"/>
              <a:t>Send me an email (</a:t>
            </a:r>
            <a:r>
              <a:rPr lang="en-US" u="sng" dirty="0"/>
              <a:t>one</a:t>
            </a:r>
            <a:r>
              <a:rPr lang="en-US" dirty="0"/>
              <a:t> per group, everyone </a:t>
            </a:r>
            <a:r>
              <a:rPr lang="en-US" dirty="0" err="1"/>
              <a:t>cced</a:t>
            </a:r>
            <a:r>
              <a:rPr lang="en-US" dirty="0"/>
              <a:t>): subject: [693H] </a:t>
            </a:r>
            <a:r>
              <a:rPr lang="en-US" dirty="0">
                <a:highlight>
                  <a:srgbClr val="FFFF00"/>
                </a:highlight>
              </a:rPr>
              <a:t>Mobility</a:t>
            </a:r>
            <a:r>
              <a:rPr lang="en-US" dirty="0"/>
              <a:t> Group, body: your names, at least one time you have </a:t>
            </a:r>
            <a:r>
              <a:rPr lang="en-US" u="sng" dirty="0"/>
              <a:t>each</a:t>
            </a:r>
            <a:r>
              <a:rPr lang="en-US" dirty="0"/>
              <a:t> blocked off to work per week, and how your group will primarily communicate with each other (e.g., discord, email).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E50ADC-0560-4F1A-5F34-8D87EC8C3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914"/>
          <a:stretch/>
        </p:blipFill>
        <p:spPr>
          <a:xfrm>
            <a:off x="5839529" y="2365376"/>
            <a:ext cx="6274394" cy="27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96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04A28-7B19-88A5-77C9-2824503E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850FEB8-C1C6-A189-EEDD-0087F27E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B033484-DEB4-59CF-C6CB-C3974548E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24C7175-9077-BBD5-77B5-8C863D6C7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Course Schedule Reminder</a:t>
            </a:r>
          </a:p>
        </p:txBody>
      </p:sp>
      <p:pic>
        <p:nvPicPr>
          <p:cNvPr id="2" name="Picture 1" descr="A table of tasks with text&#10;&#10;Description automatically generated with medium confidence">
            <a:extLst>
              <a:ext uri="{FF2B5EF4-FFF2-40B4-BE49-F238E27FC236}">
                <a16:creationId xmlns:a16="http://schemas.microsoft.com/office/drawing/2014/main" id="{AB66F4F7-6CE0-C845-C077-2BBB550A8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20"/>
          <a:stretch/>
        </p:blipFill>
        <p:spPr>
          <a:xfrm>
            <a:off x="1212634" y="1226170"/>
            <a:ext cx="8809544" cy="2808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426B7-F656-9FBF-65D6-13722F1A4CCF}"/>
              </a:ext>
            </a:extLst>
          </p:cNvPr>
          <p:cNvSpPr txBox="1"/>
          <p:nvPr/>
        </p:nvSpPr>
        <p:spPr>
          <a:xfrm>
            <a:off x="1706555" y="4117169"/>
            <a:ext cx="949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Astound the Class 1 --- signups and slides posted on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EC62B-E56E-99B9-0FCB-759AB18D577F}"/>
              </a:ext>
            </a:extLst>
          </p:cNvPr>
          <p:cNvSpPr txBox="1"/>
          <p:nvPr/>
        </p:nvSpPr>
        <p:spPr>
          <a:xfrm>
            <a:off x="1706555" y="4735387"/>
            <a:ext cx="801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 will respond to subsystem group emails with additional info for Design Review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6452D-F77B-040B-90C6-8F6E970CB4E8}"/>
              </a:ext>
            </a:extLst>
          </p:cNvPr>
          <p:cNvSpPr txBox="1"/>
          <p:nvPr/>
        </p:nvSpPr>
        <p:spPr>
          <a:xfrm>
            <a:off x="1706555" y="5722937"/>
            <a:ext cx="897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We don’t meet for a week: do the Readings!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2B5EC-C2C3-2BF4-6284-F967D3E5366A}"/>
              </a:ext>
            </a:extLst>
          </p:cNvPr>
          <p:cNvSpPr txBox="1"/>
          <p:nvPr/>
        </p:nvSpPr>
        <p:spPr>
          <a:xfrm>
            <a:off x="1706555" y="6341156"/>
            <a:ext cx="897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Some course slots opened up: feel free to recruit a friend</a:t>
            </a:r>
          </a:p>
        </p:txBody>
      </p:sp>
    </p:spTree>
    <p:extLst>
      <p:ext uri="{BB962C8B-B14F-4D97-AF65-F5344CB8AC3E}">
        <p14:creationId xmlns:p14="http://schemas.microsoft.com/office/powerpoint/2010/main" val="149751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E8DA-D593-08A8-BA60-4238C8BFA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8D9ED83-613B-1E03-97EF-BF79C9093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84214AB-775E-12DF-6401-B01D8146B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B106EF1-5D29-98E3-9D32-39E9ADEC7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1396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Course One-Pager: Robot Design Schematic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0FE990-F71F-1409-BDD2-41714631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77" y="1374571"/>
            <a:ext cx="3816379" cy="3893013"/>
          </a:xfrm>
          <a:prstGeom prst="rect">
            <a:avLst/>
          </a:prstGeom>
        </p:spPr>
      </p:pic>
      <p:pic>
        <p:nvPicPr>
          <p:cNvPr id="3" name="Picture 2" descr="Pepe Silvia | Know Your Meme">
            <a:extLst>
              <a:ext uri="{FF2B5EF4-FFF2-40B4-BE49-F238E27FC236}">
                <a16:creationId xmlns:a16="http://schemas.microsoft.com/office/drawing/2014/main" id="{49625ADC-06A4-1082-EA53-C499B67D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38" y="1877405"/>
            <a:ext cx="4545985" cy="340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BC1A5-7244-9DFD-CD70-59922AF0D9D3}"/>
              </a:ext>
            </a:extLst>
          </p:cNvPr>
          <p:cNvSpPr txBox="1"/>
          <p:nvPr/>
        </p:nvSpPr>
        <p:spPr>
          <a:xfrm>
            <a:off x="1809410" y="5483429"/>
            <a:ext cx="9581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Hierarchy and structure in these conceptual diagrams is hard!</a:t>
            </a:r>
          </a:p>
          <a:p>
            <a:endParaRPr lang="en-US" u="sng" dirty="0"/>
          </a:p>
          <a:p>
            <a:r>
              <a:rPr lang="en-US" dirty="0"/>
              <a:t>In general, as with most engineering problems, </a:t>
            </a:r>
            <a:r>
              <a:rPr lang="en-US" u="sng" dirty="0"/>
              <a:t>work from constraints</a:t>
            </a:r>
          </a:p>
        </p:txBody>
      </p:sp>
    </p:spTree>
    <p:extLst>
      <p:ext uri="{BB962C8B-B14F-4D97-AF65-F5344CB8AC3E}">
        <p14:creationId xmlns:p14="http://schemas.microsoft.com/office/powerpoint/2010/main" val="29214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6BFC2-49B8-FF62-1881-FDB589C10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l Terrain Robot Wheel 130 x 59 mm (Pair) - RobotShop">
            <a:extLst>
              <a:ext uri="{FF2B5EF4-FFF2-40B4-BE49-F238E27FC236}">
                <a16:creationId xmlns:a16="http://schemas.microsoft.com/office/drawing/2014/main" id="{90180C18-0B08-05CC-FD54-241A91EB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158044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F65857-6C8A-36B9-2B82-0BB5B775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933" y="1190533"/>
            <a:ext cx="2667000" cy="2565400"/>
          </a:xfrm>
          <a:prstGeom prst="rect">
            <a:avLst/>
          </a:prstGeom>
        </p:spPr>
      </p:pic>
      <p:pic>
        <p:nvPicPr>
          <p:cNvPr id="1034" name="Picture 10" descr="Puck">
            <a:extLst>
              <a:ext uri="{FF2B5EF4-FFF2-40B4-BE49-F238E27FC236}">
                <a16:creationId xmlns:a16="http://schemas.microsoft.com/office/drawing/2014/main" id="{6F51683E-F58D-25C5-7D36-21497C580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51" y="1419424"/>
            <a:ext cx="2568376" cy="25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03A0FA7D-71B0-A226-0798-01A4C02A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8ECA49E-EBF5-9AF7-1D4A-50DA2595B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F78FBE1-1332-E1AF-5AD5-394098D16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9599B-9A9E-0197-1F35-80F736EFD008}"/>
              </a:ext>
            </a:extLst>
          </p:cNvPr>
          <p:cNvSpPr txBox="1"/>
          <p:nvPr/>
        </p:nvSpPr>
        <p:spPr>
          <a:xfrm>
            <a:off x="888273" y="368251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1EEC9-2573-E0E9-9758-4217588F273B}"/>
              </a:ext>
            </a:extLst>
          </p:cNvPr>
          <p:cNvSpPr txBox="1"/>
          <p:nvPr/>
        </p:nvSpPr>
        <p:spPr>
          <a:xfrm>
            <a:off x="4601139" y="368251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25B85-C719-C9D0-B46A-617B0E085CB6}"/>
              </a:ext>
            </a:extLst>
          </p:cNvPr>
          <p:cNvSpPr txBox="1"/>
          <p:nvPr/>
        </p:nvSpPr>
        <p:spPr>
          <a:xfrm>
            <a:off x="8947843" y="368251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441C81-C90E-222D-142F-1D28732546B3}"/>
              </a:ext>
            </a:extLst>
          </p:cNvPr>
          <p:cNvSpPr txBox="1"/>
          <p:nvPr/>
        </p:nvSpPr>
        <p:spPr>
          <a:xfrm>
            <a:off x="4434428" y="4078265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sensing)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6B3B8-8B40-9F30-288E-8B64DEAFEE84}"/>
              </a:ext>
            </a:extLst>
          </p:cNvPr>
          <p:cNvSpPr txBox="1"/>
          <p:nvPr/>
        </p:nvSpPr>
        <p:spPr>
          <a:xfrm>
            <a:off x="386533" y="4078266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moving)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59839-D481-D5D3-7881-B4E8AE6A8015}"/>
              </a:ext>
            </a:extLst>
          </p:cNvPr>
          <p:cNvSpPr txBox="1"/>
          <p:nvPr/>
        </p:nvSpPr>
        <p:spPr>
          <a:xfrm>
            <a:off x="8548207" y="4078265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7617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66F0-3D07-06BD-4CA2-B640BE6C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l Terrain Robot Wheel 130 x 59 mm (Pair) - RobotShop">
            <a:extLst>
              <a:ext uri="{FF2B5EF4-FFF2-40B4-BE49-F238E27FC236}">
                <a16:creationId xmlns:a16="http://schemas.microsoft.com/office/drawing/2014/main" id="{53F38474-4C72-FB6E-107C-6453271AC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158044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DB9D2597-EDDE-9455-22F8-06CD6933A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9F0942C-C711-10A8-E26B-4B3776778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C7B3FB9-063D-17EA-0D20-8467F9525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7FCBF-FC17-2657-3988-2A56A69F8F5F}"/>
              </a:ext>
            </a:extLst>
          </p:cNvPr>
          <p:cNvSpPr txBox="1"/>
          <p:nvPr/>
        </p:nvSpPr>
        <p:spPr>
          <a:xfrm>
            <a:off x="888273" y="368251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986C0-5D60-B510-0914-1BD08E89F66B}"/>
              </a:ext>
            </a:extLst>
          </p:cNvPr>
          <p:cNvSpPr txBox="1"/>
          <p:nvPr/>
        </p:nvSpPr>
        <p:spPr>
          <a:xfrm>
            <a:off x="4200525" y="2861995"/>
            <a:ext cx="443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Base: </a:t>
            </a:r>
            <a:r>
              <a:rPr lang="en-US" dirty="0"/>
              <a:t>Wheels? Treads? Legs?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5F9984-043C-335B-C241-0FE585ED55DD}"/>
              </a:ext>
            </a:extLst>
          </p:cNvPr>
          <p:cNvSpPr txBox="1"/>
          <p:nvPr/>
        </p:nvSpPr>
        <p:spPr>
          <a:xfrm>
            <a:off x="4200525" y="3354714"/>
            <a:ext cx="631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Transmission: </a:t>
            </a:r>
            <a:r>
              <a:rPr lang="en-US" dirty="0"/>
              <a:t>Direct drive? Gearbox? Belt?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4A9D89-7760-E325-EC5A-66EC2E33D505}"/>
              </a:ext>
            </a:extLst>
          </p:cNvPr>
          <p:cNvSpPr txBox="1"/>
          <p:nvPr/>
        </p:nvSpPr>
        <p:spPr>
          <a:xfrm>
            <a:off x="4200525" y="3847433"/>
            <a:ext cx="603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Steering: </a:t>
            </a:r>
            <a:r>
              <a:rPr lang="en-US" dirty="0"/>
              <a:t>Differential? Ackermann? Omni?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947CD-60A2-DDA9-70E6-6EF796017256}"/>
              </a:ext>
            </a:extLst>
          </p:cNvPr>
          <p:cNvSpPr txBox="1"/>
          <p:nvPr/>
        </p:nvSpPr>
        <p:spPr>
          <a:xfrm>
            <a:off x="4200525" y="2369276"/>
            <a:ext cx="450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Modality: </a:t>
            </a:r>
            <a:r>
              <a:rPr lang="en-US" dirty="0"/>
              <a:t>Ground? Air? Water?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79F16-EAE6-31BE-03EB-DBABB1A6EA08}"/>
              </a:ext>
            </a:extLst>
          </p:cNvPr>
          <p:cNvSpPr txBox="1"/>
          <p:nvPr/>
        </p:nvSpPr>
        <p:spPr>
          <a:xfrm>
            <a:off x="4200524" y="4340152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RPM: </a:t>
            </a:r>
            <a:r>
              <a:rPr lang="en-US" dirty="0"/>
              <a:t>PID? LQR? MPC?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CBA368-60A5-0D75-1B6D-ABAD594C325A}"/>
              </a:ext>
            </a:extLst>
          </p:cNvPr>
          <p:cNvSpPr txBox="1"/>
          <p:nvPr/>
        </p:nvSpPr>
        <p:spPr>
          <a:xfrm>
            <a:off x="4200524" y="4832873"/>
            <a:ext cx="70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Motion planning: </a:t>
            </a:r>
            <a:r>
              <a:rPr lang="en-US" dirty="0"/>
              <a:t>Cascaded PID? Model-based?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A8E3A66-A6CC-75EC-86FB-A7A3A1CDEE92}"/>
              </a:ext>
            </a:extLst>
          </p:cNvPr>
          <p:cNvSpPr/>
          <p:nvPr/>
        </p:nvSpPr>
        <p:spPr bwMode="auto">
          <a:xfrm>
            <a:off x="5526860" y="2735108"/>
            <a:ext cx="2047285" cy="2896949"/>
          </a:xfrm>
          <a:custGeom>
            <a:avLst/>
            <a:gdLst>
              <a:gd name="connsiteX0" fmla="*/ 720191 w 2047285"/>
              <a:gd name="connsiteY0" fmla="*/ 0 h 2896949"/>
              <a:gd name="connsiteX1" fmla="*/ 728283 w 2047285"/>
              <a:gd name="connsiteY1" fmla="*/ 56644 h 2896949"/>
              <a:gd name="connsiteX2" fmla="*/ 720191 w 2047285"/>
              <a:gd name="connsiteY2" fmla="*/ 97104 h 2896949"/>
              <a:gd name="connsiteX3" fmla="*/ 704007 w 2047285"/>
              <a:gd name="connsiteY3" fmla="*/ 145657 h 2896949"/>
              <a:gd name="connsiteX4" fmla="*/ 679731 w 2047285"/>
              <a:gd name="connsiteY4" fmla="*/ 169933 h 2896949"/>
              <a:gd name="connsiteX5" fmla="*/ 631179 w 2047285"/>
              <a:gd name="connsiteY5" fmla="*/ 202301 h 2896949"/>
              <a:gd name="connsiteX6" fmla="*/ 582627 w 2047285"/>
              <a:gd name="connsiteY6" fmla="*/ 234669 h 2896949"/>
              <a:gd name="connsiteX7" fmla="*/ 558351 w 2047285"/>
              <a:gd name="connsiteY7" fmla="*/ 250853 h 2896949"/>
              <a:gd name="connsiteX8" fmla="*/ 517890 w 2047285"/>
              <a:gd name="connsiteY8" fmla="*/ 291313 h 2896949"/>
              <a:gd name="connsiteX9" fmla="*/ 493614 w 2047285"/>
              <a:gd name="connsiteY9" fmla="*/ 299405 h 2896949"/>
              <a:gd name="connsiteX10" fmla="*/ 469338 w 2047285"/>
              <a:gd name="connsiteY10" fmla="*/ 323681 h 2896949"/>
              <a:gd name="connsiteX11" fmla="*/ 453154 w 2047285"/>
              <a:gd name="connsiteY11" fmla="*/ 372234 h 2896949"/>
              <a:gd name="connsiteX12" fmla="*/ 477430 w 2047285"/>
              <a:gd name="connsiteY12" fmla="*/ 493614 h 2896949"/>
              <a:gd name="connsiteX13" fmla="*/ 485522 w 2047285"/>
              <a:gd name="connsiteY13" fmla="*/ 517890 h 2896949"/>
              <a:gd name="connsiteX14" fmla="*/ 525982 w 2047285"/>
              <a:gd name="connsiteY14" fmla="*/ 558350 h 2896949"/>
              <a:gd name="connsiteX15" fmla="*/ 542167 w 2047285"/>
              <a:gd name="connsiteY15" fmla="*/ 574534 h 2896949"/>
              <a:gd name="connsiteX16" fmla="*/ 566443 w 2047285"/>
              <a:gd name="connsiteY16" fmla="*/ 582627 h 2896949"/>
              <a:gd name="connsiteX17" fmla="*/ 590719 w 2047285"/>
              <a:gd name="connsiteY17" fmla="*/ 598811 h 2896949"/>
              <a:gd name="connsiteX18" fmla="*/ 639271 w 2047285"/>
              <a:gd name="connsiteY18" fmla="*/ 614995 h 2896949"/>
              <a:gd name="connsiteX19" fmla="*/ 663547 w 2047285"/>
              <a:gd name="connsiteY19" fmla="*/ 623087 h 2896949"/>
              <a:gd name="connsiteX20" fmla="*/ 687823 w 2047285"/>
              <a:gd name="connsiteY20" fmla="*/ 631179 h 2896949"/>
              <a:gd name="connsiteX21" fmla="*/ 784928 w 2047285"/>
              <a:gd name="connsiteY21" fmla="*/ 639271 h 2896949"/>
              <a:gd name="connsiteX22" fmla="*/ 1060057 w 2047285"/>
              <a:gd name="connsiteY22" fmla="*/ 623087 h 2896949"/>
              <a:gd name="connsiteX23" fmla="*/ 1116701 w 2047285"/>
              <a:gd name="connsiteY23" fmla="*/ 614995 h 2896949"/>
              <a:gd name="connsiteX24" fmla="*/ 1343278 w 2047285"/>
              <a:gd name="connsiteY24" fmla="*/ 631179 h 2896949"/>
              <a:gd name="connsiteX25" fmla="*/ 1408014 w 2047285"/>
              <a:gd name="connsiteY25" fmla="*/ 647363 h 2896949"/>
              <a:gd name="connsiteX26" fmla="*/ 1456567 w 2047285"/>
              <a:gd name="connsiteY26" fmla="*/ 663547 h 2896949"/>
              <a:gd name="connsiteX27" fmla="*/ 1513211 w 2047285"/>
              <a:gd name="connsiteY27" fmla="*/ 736375 h 2896949"/>
              <a:gd name="connsiteX28" fmla="*/ 1529395 w 2047285"/>
              <a:gd name="connsiteY28" fmla="*/ 760651 h 2896949"/>
              <a:gd name="connsiteX29" fmla="*/ 1545579 w 2047285"/>
              <a:gd name="connsiteY29" fmla="*/ 784927 h 2896949"/>
              <a:gd name="connsiteX30" fmla="*/ 1561763 w 2047285"/>
              <a:gd name="connsiteY30" fmla="*/ 833480 h 2896949"/>
              <a:gd name="connsiteX31" fmla="*/ 1586039 w 2047285"/>
              <a:gd name="connsiteY31" fmla="*/ 882032 h 2896949"/>
              <a:gd name="connsiteX32" fmla="*/ 1569855 w 2047285"/>
              <a:gd name="connsiteY32" fmla="*/ 995320 h 2896949"/>
              <a:gd name="connsiteX33" fmla="*/ 1537487 w 2047285"/>
              <a:gd name="connsiteY33" fmla="*/ 1043873 h 2896949"/>
              <a:gd name="connsiteX34" fmla="*/ 1513211 w 2047285"/>
              <a:gd name="connsiteY34" fmla="*/ 1060057 h 2896949"/>
              <a:gd name="connsiteX35" fmla="*/ 1472751 w 2047285"/>
              <a:gd name="connsiteY35" fmla="*/ 1092425 h 2896949"/>
              <a:gd name="connsiteX36" fmla="*/ 1448475 w 2047285"/>
              <a:gd name="connsiteY36" fmla="*/ 1108609 h 2896949"/>
              <a:gd name="connsiteX37" fmla="*/ 1399922 w 2047285"/>
              <a:gd name="connsiteY37" fmla="*/ 1124793 h 2896949"/>
              <a:gd name="connsiteX38" fmla="*/ 1375646 w 2047285"/>
              <a:gd name="connsiteY38" fmla="*/ 1132885 h 2896949"/>
              <a:gd name="connsiteX39" fmla="*/ 1351370 w 2047285"/>
              <a:gd name="connsiteY39" fmla="*/ 1140977 h 2896949"/>
              <a:gd name="connsiteX40" fmla="*/ 1294726 w 2047285"/>
              <a:gd name="connsiteY40" fmla="*/ 1149069 h 2896949"/>
              <a:gd name="connsiteX41" fmla="*/ 1181437 w 2047285"/>
              <a:gd name="connsiteY41" fmla="*/ 1181437 h 2896949"/>
              <a:gd name="connsiteX42" fmla="*/ 1157161 w 2047285"/>
              <a:gd name="connsiteY42" fmla="*/ 1189529 h 2896949"/>
              <a:gd name="connsiteX43" fmla="*/ 1132885 w 2047285"/>
              <a:gd name="connsiteY43" fmla="*/ 1197621 h 2896949"/>
              <a:gd name="connsiteX44" fmla="*/ 1084333 w 2047285"/>
              <a:gd name="connsiteY44" fmla="*/ 1221897 h 2896949"/>
              <a:gd name="connsiteX45" fmla="*/ 1076241 w 2047285"/>
              <a:gd name="connsiteY45" fmla="*/ 1246173 h 2896949"/>
              <a:gd name="connsiteX46" fmla="*/ 1051965 w 2047285"/>
              <a:gd name="connsiteY46" fmla="*/ 1262357 h 2896949"/>
              <a:gd name="connsiteX47" fmla="*/ 1035781 w 2047285"/>
              <a:gd name="connsiteY47" fmla="*/ 1278542 h 2896949"/>
              <a:gd name="connsiteX48" fmla="*/ 1011505 w 2047285"/>
              <a:gd name="connsiteY48" fmla="*/ 1327094 h 2896949"/>
              <a:gd name="connsiteX49" fmla="*/ 987228 w 2047285"/>
              <a:gd name="connsiteY49" fmla="*/ 1351370 h 2896949"/>
              <a:gd name="connsiteX50" fmla="*/ 930584 w 2047285"/>
              <a:gd name="connsiteY50" fmla="*/ 1416106 h 2896949"/>
              <a:gd name="connsiteX51" fmla="*/ 890124 w 2047285"/>
              <a:gd name="connsiteY51" fmla="*/ 1456566 h 2896949"/>
              <a:gd name="connsiteX52" fmla="*/ 873940 w 2047285"/>
              <a:gd name="connsiteY52" fmla="*/ 1480842 h 2896949"/>
              <a:gd name="connsiteX53" fmla="*/ 825388 w 2047285"/>
              <a:gd name="connsiteY53" fmla="*/ 1513211 h 2896949"/>
              <a:gd name="connsiteX54" fmla="*/ 801112 w 2047285"/>
              <a:gd name="connsiteY54" fmla="*/ 1529395 h 2896949"/>
              <a:gd name="connsiteX55" fmla="*/ 752559 w 2047285"/>
              <a:gd name="connsiteY55" fmla="*/ 1545579 h 2896949"/>
              <a:gd name="connsiteX56" fmla="*/ 704007 w 2047285"/>
              <a:gd name="connsiteY56" fmla="*/ 1561763 h 2896949"/>
              <a:gd name="connsiteX57" fmla="*/ 679731 w 2047285"/>
              <a:gd name="connsiteY57" fmla="*/ 1569855 h 2896949"/>
              <a:gd name="connsiteX58" fmla="*/ 396510 w 2047285"/>
              <a:gd name="connsiteY58" fmla="*/ 1586039 h 2896949"/>
              <a:gd name="connsiteX59" fmla="*/ 291313 w 2047285"/>
              <a:gd name="connsiteY59" fmla="*/ 1602223 h 2896949"/>
              <a:gd name="connsiteX60" fmla="*/ 178025 w 2047285"/>
              <a:gd name="connsiteY60" fmla="*/ 1626499 h 2896949"/>
              <a:gd name="connsiteX61" fmla="*/ 129473 w 2047285"/>
              <a:gd name="connsiteY61" fmla="*/ 1642683 h 2896949"/>
              <a:gd name="connsiteX62" fmla="*/ 105197 w 2047285"/>
              <a:gd name="connsiteY62" fmla="*/ 1650775 h 2896949"/>
              <a:gd name="connsiteX63" fmla="*/ 56644 w 2047285"/>
              <a:gd name="connsiteY63" fmla="*/ 1675051 h 2896949"/>
              <a:gd name="connsiteX64" fmla="*/ 48552 w 2047285"/>
              <a:gd name="connsiteY64" fmla="*/ 1699327 h 2896949"/>
              <a:gd name="connsiteX65" fmla="*/ 24276 w 2047285"/>
              <a:gd name="connsiteY65" fmla="*/ 1707419 h 2896949"/>
              <a:gd name="connsiteX66" fmla="*/ 8092 w 2047285"/>
              <a:gd name="connsiteY66" fmla="*/ 1755972 h 2896949"/>
              <a:gd name="connsiteX67" fmla="*/ 0 w 2047285"/>
              <a:gd name="connsiteY67" fmla="*/ 1780248 h 2896949"/>
              <a:gd name="connsiteX68" fmla="*/ 8092 w 2047285"/>
              <a:gd name="connsiteY68" fmla="*/ 1917812 h 2896949"/>
              <a:gd name="connsiteX69" fmla="*/ 16184 w 2047285"/>
              <a:gd name="connsiteY69" fmla="*/ 1942088 h 2896949"/>
              <a:gd name="connsiteX70" fmla="*/ 32368 w 2047285"/>
              <a:gd name="connsiteY70" fmla="*/ 2014917 h 2896949"/>
              <a:gd name="connsiteX71" fmla="*/ 48552 w 2047285"/>
              <a:gd name="connsiteY71" fmla="*/ 2063469 h 2896949"/>
              <a:gd name="connsiteX72" fmla="*/ 72828 w 2047285"/>
              <a:gd name="connsiteY72" fmla="*/ 2079653 h 2896949"/>
              <a:gd name="connsiteX73" fmla="*/ 113289 w 2047285"/>
              <a:gd name="connsiteY73" fmla="*/ 2112021 h 2896949"/>
              <a:gd name="connsiteX74" fmla="*/ 145657 w 2047285"/>
              <a:gd name="connsiteY74" fmla="*/ 2128205 h 2896949"/>
              <a:gd name="connsiteX75" fmla="*/ 202301 w 2047285"/>
              <a:gd name="connsiteY75" fmla="*/ 2144389 h 2896949"/>
              <a:gd name="connsiteX76" fmla="*/ 469338 w 2047285"/>
              <a:gd name="connsiteY76" fmla="*/ 2128205 h 2896949"/>
              <a:gd name="connsiteX77" fmla="*/ 558351 w 2047285"/>
              <a:gd name="connsiteY77" fmla="*/ 2112021 h 2896949"/>
              <a:gd name="connsiteX78" fmla="*/ 590719 w 2047285"/>
              <a:gd name="connsiteY78" fmla="*/ 2103929 h 2896949"/>
              <a:gd name="connsiteX79" fmla="*/ 647363 w 2047285"/>
              <a:gd name="connsiteY79" fmla="*/ 2095837 h 2896949"/>
              <a:gd name="connsiteX80" fmla="*/ 801112 w 2047285"/>
              <a:gd name="connsiteY80" fmla="*/ 2079653 h 2896949"/>
              <a:gd name="connsiteX81" fmla="*/ 930584 w 2047285"/>
              <a:gd name="connsiteY81" fmla="*/ 2063469 h 2896949"/>
              <a:gd name="connsiteX82" fmla="*/ 1149069 w 2047285"/>
              <a:gd name="connsiteY82" fmla="*/ 2055377 h 2896949"/>
              <a:gd name="connsiteX83" fmla="*/ 1675052 w 2047285"/>
              <a:gd name="connsiteY83" fmla="*/ 2063469 h 2896949"/>
              <a:gd name="connsiteX84" fmla="*/ 1788340 w 2047285"/>
              <a:gd name="connsiteY84" fmla="*/ 2095837 h 2896949"/>
              <a:gd name="connsiteX85" fmla="*/ 1812616 w 2047285"/>
              <a:gd name="connsiteY85" fmla="*/ 2103929 h 2896949"/>
              <a:gd name="connsiteX86" fmla="*/ 1861168 w 2047285"/>
              <a:gd name="connsiteY86" fmla="*/ 2152481 h 2896949"/>
              <a:gd name="connsiteX87" fmla="*/ 1893536 w 2047285"/>
              <a:gd name="connsiteY87" fmla="*/ 2192942 h 2896949"/>
              <a:gd name="connsiteX88" fmla="*/ 1909721 w 2047285"/>
              <a:gd name="connsiteY88" fmla="*/ 2241494 h 2896949"/>
              <a:gd name="connsiteX89" fmla="*/ 1942089 w 2047285"/>
              <a:gd name="connsiteY89" fmla="*/ 2330506 h 2896949"/>
              <a:gd name="connsiteX90" fmla="*/ 1966365 w 2047285"/>
              <a:gd name="connsiteY90" fmla="*/ 2411427 h 2896949"/>
              <a:gd name="connsiteX91" fmla="*/ 1982549 w 2047285"/>
              <a:gd name="connsiteY91" fmla="*/ 2459979 h 2896949"/>
              <a:gd name="connsiteX92" fmla="*/ 1990641 w 2047285"/>
              <a:gd name="connsiteY92" fmla="*/ 2484255 h 2896949"/>
              <a:gd name="connsiteX93" fmla="*/ 1998733 w 2047285"/>
              <a:gd name="connsiteY93" fmla="*/ 2516623 h 2896949"/>
              <a:gd name="connsiteX94" fmla="*/ 2006825 w 2047285"/>
              <a:gd name="connsiteY94" fmla="*/ 2540899 h 2896949"/>
              <a:gd name="connsiteX95" fmla="*/ 2031101 w 2047285"/>
              <a:gd name="connsiteY95" fmla="*/ 2662280 h 2896949"/>
              <a:gd name="connsiteX96" fmla="*/ 2039193 w 2047285"/>
              <a:gd name="connsiteY96" fmla="*/ 2702740 h 2896949"/>
              <a:gd name="connsiteX97" fmla="*/ 2047285 w 2047285"/>
              <a:gd name="connsiteY97" fmla="*/ 2743200 h 2896949"/>
              <a:gd name="connsiteX98" fmla="*/ 2039193 w 2047285"/>
              <a:gd name="connsiteY98" fmla="*/ 2799844 h 2896949"/>
              <a:gd name="connsiteX99" fmla="*/ 2031101 w 2047285"/>
              <a:gd name="connsiteY99" fmla="*/ 2848396 h 2896949"/>
              <a:gd name="connsiteX100" fmla="*/ 2031101 w 2047285"/>
              <a:gd name="connsiteY100" fmla="*/ 2896949 h 28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047285" h="2896949">
                <a:moveTo>
                  <a:pt x="720191" y="0"/>
                </a:moveTo>
                <a:cubicBezTo>
                  <a:pt x="722888" y="18881"/>
                  <a:pt x="728283" y="37571"/>
                  <a:pt x="728283" y="56644"/>
                </a:cubicBezTo>
                <a:cubicBezTo>
                  <a:pt x="728283" y="70398"/>
                  <a:pt x="723810" y="83835"/>
                  <a:pt x="720191" y="97104"/>
                </a:cubicBezTo>
                <a:cubicBezTo>
                  <a:pt x="715702" y="113563"/>
                  <a:pt x="716070" y="133594"/>
                  <a:pt x="704007" y="145657"/>
                </a:cubicBezTo>
                <a:cubicBezTo>
                  <a:pt x="695915" y="153749"/>
                  <a:pt x="688764" y="162907"/>
                  <a:pt x="679731" y="169933"/>
                </a:cubicBezTo>
                <a:cubicBezTo>
                  <a:pt x="664378" y="181875"/>
                  <a:pt x="647363" y="191512"/>
                  <a:pt x="631179" y="202301"/>
                </a:cubicBezTo>
                <a:lnTo>
                  <a:pt x="582627" y="234669"/>
                </a:lnTo>
                <a:cubicBezTo>
                  <a:pt x="574535" y="240064"/>
                  <a:pt x="565228" y="243976"/>
                  <a:pt x="558351" y="250853"/>
                </a:cubicBezTo>
                <a:cubicBezTo>
                  <a:pt x="544864" y="264340"/>
                  <a:pt x="535984" y="285282"/>
                  <a:pt x="517890" y="291313"/>
                </a:cubicBezTo>
                <a:lnTo>
                  <a:pt x="493614" y="299405"/>
                </a:lnTo>
                <a:cubicBezTo>
                  <a:pt x="485522" y="307497"/>
                  <a:pt x="474896" y="313677"/>
                  <a:pt x="469338" y="323681"/>
                </a:cubicBezTo>
                <a:cubicBezTo>
                  <a:pt x="461053" y="338594"/>
                  <a:pt x="453154" y="372234"/>
                  <a:pt x="453154" y="372234"/>
                </a:cubicBezTo>
                <a:cubicBezTo>
                  <a:pt x="463130" y="462017"/>
                  <a:pt x="453522" y="421890"/>
                  <a:pt x="477430" y="493614"/>
                </a:cubicBezTo>
                <a:cubicBezTo>
                  <a:pt x="480127" y="501706"/>
                  <a:pt x="480791" y="510793"/>
                  <a:pt x="485522" y="517890"/>
                </a:cubicBezTo>
                <a:cubicBezTo>
                  <a:pt x="513265" y="559504"/>
                  <a:pt x="487450" y="527525"/>
                  <a:pt x="525982" y="558350"/>
                </a:cubicBezTo>
                <a:cubicBezTo>
                  <a:pt x="531940" y="563116"/>
                  <a:pt x="535625" y="570609"/>
                  <a:pt x="542167" y="574534"/>
                </a:cubicBezTo>
                <a:cubicBezTo>
                  <a:pt x="549481" y="578923"/>
                  <a:pt x="558814" y="578812"/>
                  <a:pt x="566443" y="582627"/>
                </a:cubicBezTo>
                <a:cubicBezTo>
                  <a:pt x="575142" y="586976"/>
                  <a:pt x="581832" y="594861"/>
                  <a:pt x="590719" y="598811"/>
                </a:cubicBezTo>
                <a:cubicBezTo>
                  <a:pt x="606308" y="605739"/>
                  <a:pt x="623087" y="609600"/>
                  <a:pt x="639271" y="614995"/>
                </a:cubicBezTo>
                <a:lnTo>
                  <a:pt x="663547" y="623087"/>
                </a:lnTo>
                <a:cubicBezTo>
                  <a:pt x="671639" y="625784"/>
                  <a:pt x="679323" y="630471"/>
                  <a:pt x="687823" y="631179"/>
                </a:cubicBezTo>
                <a:lnTo>
                  <a:pt x="784928" y="639271"/>
                </a:lnTo>
                <a:cubicBezTo>
                  <a:pt x="929835" y="618570"/>
                  <a:pt x="760927" y="640683"/>
                  <a:pt x="1060057" y="623087"/>
                </a:cubicBezTo>
                <a:cubicBezTo>
                  <a:pt x="1079097" y="621967"/>
                  <a:pt x="1097820" y="617692"/>
                  <a:pt x="1116701" y="614995"/>
                </a:cubicBezTo>
                <a:cubicBezTo>
                  <a:pt x="1166663" y="617493"/>
                  <a:pt x="1278732" y="619077"/>
                  <a:pt x="1343278" y="631179"/>
                </a:cubicBezTo>
                <a:cubicBezTo>
                  <a:pt x="1365140" y="635278"/>
                  <a:pt x="1386913" y="640329"/>
                  <a:pt x="1408014" y="647363"/>
                </a:cubicBezTo>
                <a:lnTo>
                  <a:pt x="1456567" y="663547"/>
                </a:lnTo>
                <a:cubicBezTo>
                  <a:pt x="1494597" y="701577"/>
                  <a:pt x="1474495" y="678301"/>
                  <a:pt x="1513211" y="736375"/>
                </a:cubicBezTo>
                <a:lnTo>
                  <a:pt x="1529395" y="760651"/>
                </a:lnTo>
                <a:lnTo>
                  <a:pt x="1545579" y="784927"/>
                </a:lnTo>
                <a:cubicBezTo>
                  <a:pt x="1550974" y="801111"/>
                  <a:pt x="1552300" y="819285"/>
                  <a:pt x="1561763" y="833480"/>
                </a:cubicBezTo>
                <a:cubicBezTo>
                  <a:pt x="1582678" y="864853"/>
                  <a:pt x="1574872" y="848530"/>
                  <a:pt x="1586039" y="882032"/>
                </a:cubicBezTo>
                <a:cubicBezTo>
                  <a:pt x="1585154" y="891772"/>
                  <a:pt x="1585084" y="967907"/>
                  <a:pt x="1569855" y="995320"/>
                </a:cubicBezTo>
                <a:cubicBezTo>
                  <a:pt x="1560409" y="1012323"/>
                  <a:pt x="1553671" y="1033084"/>
                  <a:pt x="1537487" y="1043873"/>
                </a:cubicBezTo>
                <a:lnTo>
                  <a:pt x="1513211" y="1060057"/>
                </a:lnTo>
                <a:cubicBezTo>
                  <a:pt x="1485929" y="1100980"/>
                  <a:pt x="1511837" y="1072882"/>
                  <a:pt x="1472751" y="1092425"/>
                </a:cubicBezTo>
                <a:cubicBezTo>
                  <a:pt x="1464052" y="1096774"/>
                  <a:pt x="1457362" y="1104659"/>
                  <a:pt x="1448475" y="1108609"/>
                </a:cubicBezTo>
                <a:cubicBezTo>
                  <a:pt x="1432886" y="1115538"/>
                  <a:pt x="1416106" y="1119398"/>
                  <a:pt x="1399922" y="1124793"/>
                </a:cubicBezTo>
                <a:lnTo>
                  <a:pt x="1375646" y="1132885"/>
                </a:lnTo>
                <a:cubicBezTo>
                  <a:pt x="1367554" y="1135582"/>
                  <a:pt x="1359814" y="1139771"/>
                  <a:pt x="1351370" y="1140977"/>
                </a:cubicBezTo>
                <a:cubicBezTo>
                  <a:pt x="1332489" y="1143674"/>
                  <a:pt x="1313429" y="1145328"/>
                  <a:pt x="1294726" y="1149069"/>
                </a:cubicBezTo>
                <a:cubicBezTo>
                  <a:pt x="1243925" y="1159229"/>
                  <a:pt x="1227710" y="1166013"/>
                  <a:pt x="1181437" y="1181437"/>
                </a:cubicBezTo>
                <a:lnTo>
                  <a:pt x="1157161" y="1189529"/>
                </a:lnTo>
                <a:cubicBezTo>
                  <a:pt x="1149069" y="1192226"/>
                  <a:pt x="1139982" y="1192890"/>
                  <a:pt x="1132885" y="1197621"/>
                </a:cubicBezTo>
                <a:cubicBezTo>
                  <a:pt x="1101512" y="1218536"/>
                  <a:pt x="1117835" y="1210730"/>
                  <a:pt x="1084333" y="1221897"/>
                </a:cubicBezTo>
                <a:cubicBezTo>
                  <a:pt x="1081636" y="1229989"/>
                  <a:pt x="1081569" y="1239512"/>
                  <a:pt x="1076241" y="1246173"/>
                </a:cubicBezTo>
                <a:cubicBezTo>
                  <a:pt x="1070166" y="1253767"/>
                  <a:pt x="1059559" y="1256281"/>
                  <a:pt x="1051965" y="1262357"/>
                </a:cubicBezTo>
                <a:cubicBezTo>
                  <a:pt x="1046007" y="1267123"/>
                  <a:pt x="1041176" y="1273147"/>
                  <a:pt x="1035781" y="1278542"/>
                </a:cubicBezTo>
                <a:cubicBezTo>
                  <a:pt x="1027671" y="1302872"/>
                  <a:pt x="1028934" y="1306179"/>
                  <a:pt x="1011505" y="1327094"/>
                </a:cubicBezTo>
                <a:cubicBezTo>
                  <a:pt x="1004179" y="1335885"/>
                  <a:pt x="994254" y="1342337"/>
                  <a:pt x="987228" y="1351370"/>
                </a:cubicBezTo>
                <a:cubicBezTo>
                  <a:pt x="936392" y="1416730"/>
                  <a:pt x="977581" y="1384775"/>
                  <a:pt x="930584" y="1416106"/>
                </a:cubicBezTo>
                <a:cubicBezTo>
                  <a:pt x="887427" y="1480842"/>
                  <a:pt x="944071" y="1402619"/>
                  <a:pt x="890124" y="1456566"/>
                </a:cubicBezTo>
                <a:cubicBezTo>
                  <a:pt x="883247" y="1463443"/>
                  <a:pt x="881259" y="1474438"/>
                  <a:pt x="873940" y="1480842"/>
                </a:cubicBezTo>
                <a:cubicBezTo>
                  <a:pt x="859302" y="1493651"/>
                  <a:pt x="841572" y="1502421"/>
                  <a:pt x="825388" y="1513211"/>
                </a:cubicBezTo>
                <a:cubicBezTo>
                  <a:pt x="817296" y="1518606"/>
                  <a:pt x="810338" y="1526320"/>
                  <a:pt x="801112" y="1529395"/>
                </a:cubicBezTo>
                <a:lnTo>
                  <a:pt x="752559" y="1545579"/>
                </a:lnTo>
                <a:lnTo>
                  <a:pt x="704007" y="1561763"/>
                </a:lnTo>
                <a:cubicBezTo>
                  <a:pt x="695915" y="1564460"/>
                  <a:pt x="688239" y="1569247"/>
                  <a:pt x="679731" y="1569855"/>
                </a:cubicBezTo>
                <a:cubicBezTo>
                  <a:pt x="509879" y="1581987"/>
                  <a:pt x="604259" y="1576146"/>
                  <a:pt x="396510" y="1586039"/>
                </a:cubicBezTo>
                <a:cubicBezTo>
                  <a:pt x="243373" y="1603054"/>
                  <a:pt x="378912" y="1584703"/>
                  <a:pt x="291313" y="1602223"/>
                </a:cubicBezTo>
                <a:cubicBezTo>
                  <a:pt x="240382" y="1612409"/>
                  <a:pt x="232160" y="1608454"/>
                  <a:pt x="178025" y="1626499"/>
                </a:cubicBezTo>
                <a:lnTo>
                  <a:pt x="129473" y="1642683"/>
                </a:lnTo>
                <a:cubicBezTo>
                  <a:pt x="121381" y="1645380"/>
                  <a:pt x="112294" y="1646044"/>
                  <a:pt x="105197" y="1650775"/>
                </a:cubicBezTo>
                <a:cubicBezTo>
                  <a:pt x="73824" y="1671691"/>
                  <a:pt x="90147" y="1663884"/>
                  <a:pt x="56644" y="1675051"/>
                </a:cubicBezTo>
                <a:cubicBezTo>
                  <a:pt x="53947" y="1683143"/>
                  <a:pt x="54583" y="1693296"/>
                  <a:pt x="48552" y="1699327"/>
                </a:cubicBezTo>
                <a:cubicBezTo>
                  <a:pt x="42521" y="1705358"/>
                  <a:pt x="29234" y="1700478"/>
                  <a:pt x="24276" y="1707419"/>
                </a:cubicBezTo>
                <a:cubicBezTo>
                  <a:pt x="14360" y="1721301"/>
                  <a:pt x="13487" y="1739788"/>
                  <a:pt x="8092" y="1755972"/>
                </a:cubicBezTo>
                <a:lnTo>
                  <a:pt x="0" y="1780248"/>
                </a:lnTo>
                <a:cubicBezTo>
                  <a:pt x="2697" y="1826103"/>
                  <a:pt x="3521" y="1872106"/>
                  <a:pt x="8092" y="1917812"/>
                </a:cubicBezTo>
                <a:cubicBezTo>
                  <a:pt x="8941" y="1926299"/>
                  <a:pt x="14115" y="1933813"/>
                  <a:pt x="16184" y="1942088"/>
                </a:cubicBezTo>
                <a:cubicBezTo>
                  <a:pt x="27734" y="1988290"/>
                  <a:pt x="19907" y="1973381"/>
                  <a:pt x="32368" y="2014917"/>
                </a:cubicBezTo>
                <a:cubicBezTo>
                  <a:pt x="37270" y="2031257"/>
                  <a:pt x="34358" y="2054006"/>
                  <a:pt x="48552" y="2063469"/>
                </a:cubicBezTo>
                <a:cubicBezTo>
                  <a:pt x="56644" y="2068864"/>
                  <a:pt x="65234" y="2073578"/>
                  <a:pt x="72828" y="2079653"/>
                </a:cubicBezTo>
                <a:cubicBezTo>
                  <a:pt x="106056" y="2106235"/>
                  <a:pt x="69706" y="2087117"/>
                  <a:pt x="113289" y="2112021"/>
                </a:cubicBezTo>
                <a:cubicBezTo>
                  <a:pt x="123762" y="2118006"/>
                  <a:pt x="134569" y="2123453"/>
                  <a:pt x="145657" y="2128205"/>
                </a:cubicBezTo>
                <a:cubicBezTo>
                  <a:pt x="161909" y="2135170"/>
                  <a:pt x="185876" y="2140283"/>
                  <a:pt x="202301" y="2144389"/>
                </a:cubicBezTo>
                <a:cubicBezTo>
                  <a:pt x="332669" y="2138957"/>
                  <a:pt x="365380" y="2142066"/>
                  <a:pt x="469338" y="2128205"/>
                </a:cubicBezTo>
                <a:cubicBezTo>
                  <a:pt x="491295" y="2125277"/>
                  <a:pt x="535469" y="2117106"/>
                  <a:pt x="558351" y="2112021"/>
                </a:cubicBezTo>
                <a:cubicBezTo>
                  <a:pt x="569208" y="2109608"/>
                  <a:pt x="579777" y="2105918"/>
                  <a:pt x="590719" y="2103929"/>
                </a:cubicBezTo>
                <a:cubicBezTo>
                  <a:pt x="609484" y="2100517"/>
                  <a:pt x="628437" y="2098203"/>
                  <a:pt x="647363" y="2095837"/>
                </a:cubicBezTo>
                <a:cubicBezTo>
                  <a:pt x="786226" y="2078479"/>
                  <a:pt x="652500" y="2097137"/>
                  <a:pt x="801112" y="2079653"/>
                </a:cubicBezTo>
                <a:cubicBezTo>
                  <a:pt x="850625" y="2073828"/>
                  <a:pt x="878897" y="2066340"/>
                  <a:pt x="930584" y="2063469"/>
                </a:cubicBezTo>
                <a:cubicBezTo>
                  <a:pt x="1003350" y="2059426"/>
                  <a:pt x="1076241" y="2058074"/>
                  <a:pt x="1149069" y="2055377"/>
                </a:cubicBezTo>
                <a:cubicBezTo>
                  <a:pt x="1324397" y="2058074"/>
                  <a:pt x="1499851" y="2056269"/>
                  <a:pt x="1675052" y="2063469"/>
                </a:cubicBezTo>
                <a:cubicBezTo>
                  <a:pt x="1698231" y="2064422"/>
                  <a:pt x="1763253" y="2087475"/>
                  <a:pt x="1788340" y="2095837"/>
                </a:cubicBezTo>
                <a:lnTo>
                  <a:pt x="1812616" y="2103929"/>
                </a:lnTo>
                <a:cubicBezTo>
                  <a:pt x="1828800" y="2120113"/>
                  <a:pt x="1848472" y="2133437"/>
                  <a:pt x="1861168" y="2152481"/>
                </a:cubicBezTo>
                <a:cubicBezTo>
                  <a:pt x="1881584" y="2183105"/>
                  <a:pt x="1870475" y="2169880"/>
                  <a:pt x="1893536" y="2192942"/>
                </a:cubicBezTo>
                <a:cubicBezTo>
                  <a:pt x="1898931" y="2209126"/>
                  <a:pt x="1903731" y="2225521"/>
                  <a:pt x="1909721" y="2241494"/>
                </a:cubicBezTo>
                <a:cubicBezTo>
                  <a:pt x="1912060" y="2247730"/>
                  <a:pt x="1935937" y="2308974"/>
                  <a:pt x="1942089" y="2330506"/>
                </a:cubicBezTo>
                <a:cubicBezTo>
                  <a:pt x="1966549" y="2416115"/>
                  <a:pt x="1927904" y="2296042"/>
                  <a:pt x="1966365" y="2411427"/>
                </a:cubicBezTo>
                <a:lnTo>
                  <a:pt x="1982549" y="2459979"/>
                </a:lnTo>
                <a:cubicBezTo>
                  <a:pt x="1985246" y="2468071"/>
                  <a:pt x="1988572" y="2475980"/>
                  <a:pt x="1990641" y="2484255"/>
                </a:cubicBezTo>
                <a:cubicBezTo>
                  <a:pt x="1993338" y="2495044"/>
                  <a:pt x="1995678" y="2505930"/>
                  <a:pt x="1998733" y="2516623"/>
                </a:cubicBezTo>
                <a:cubicBezTo>
                  <a:pt x="2001076" y="2524825"/>
                  <a:pt x="2004907" y="2532588"/>
                  <a:pt x="2006825" y="2540899"/>
                </a:cubicBezTo>
                <a:cubicBezTo>
                  <a:pt x="2006829" y="2540917"/>
                  <a:pt x="2027053" y="2642041"/>
                  <a:pt x="2031101" y="2662280"/>
                </a:cubicBezTo>
                <a:lnTo>
                  <a:pt x="2039193" y="2702740"/>
                </a:lnTo>
                <a:lnTo>
                  <a:pt x="2047285" y="2743200"/>
                </a:lnTo>
                <a:cubicBezTo>
                  <a:pt x="2044588" y="2762081"/>
                  <a:pt x="2042093" y="2780993"/>
                  <a:pt x="2039193" y="2799844"/>
                </a:cubicBezTo>
                <a:cubicBezTo>
                  <a:pt x="2036698" y="2816060"/>
                  <a:pt x="2032464" y="2832045"/>
                  <a:pt x="2031101" y="2848396"/>
                </a:cubicBezTo>
                <a:cubicBezTo>
                  <a:pt x="2029757" y="2864524"/>
                  <a:pt x="2031101" y="2880765"/>
                  <a:pt x="2031101" y="2896949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13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2A4D-E51B-E64B-C234-CF632E88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l Terrain Robot Wheel 130 x 59 mm (Pair) - RobotShop">
            <a:extLst>
              <a:ext uri="{FF2B5EF4-FFF2-40B4-BE49-F238E27FC236}">
                <a16:creationId xmlns:a16="http://schemas.microsoft.com/office/drawing/2014/main" id="{3A7B652E-3F42-A4BC-B85A-3333B7EE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158044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F0915E91-6586-BD6F-683A-2E42B8CC7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5AEBE72-D4B0-A040-D19F-0322A1B98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6DFD027-5C06-E307-B610-4DC84A2C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D5631-B939-D15E-947D-03BCC9004109}"/>
              </a:ext>
            </a:extLst>
          </p:cNvPr>
          <p:cNvSpPr txBox="1"/>
          <p:nvPr/>
        </p:nvSpPr>
        <p:spPr>
          <a:xfrm>
            <a:off x="888273" y="368251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1AF13-C8BA-CC92-9078-3E3D1045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16" y="1380707"/>
            <a:ext cx="3872440" cy="49978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CA5E6-F432-28DC-074B-A9CB694F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071" y="1380707"/>
            <a:ext cx="4240954" cy="50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A8462-7487-5C29-7566-8D4B51EEA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Puck">
            <a:extLst>
              <a:ext uri="{FF2B5EF4-FFF2-40B4-BE49-F238E27FC236}">
                <a16:creationId xmlns:a16="http://schemas.microsoft.com/office/drawing/2014/main" id="{59EA1728-FFAD-CF48-C852-7AAA016B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5" y="1419424"/>
            <a:ext cx="2568376" cy="25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C8949BBC-06BB-91B7-75B6-BE161DA2D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6DF57E7-1E4F-BD28-5B9A-EB517B239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8292658-A083-AC58-D563-05DA97F09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Perception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5BD00-3EB2-B165-059F-B76722D19510}"/>
              </a:ext>
            </a:extLst>
          </p:cNvPr>
          <p:cNvSpPr txBox="1"/>
          <p:nvPr/>
        </p:nvSpPr>
        <p:spPr>
          <a:xfrm>
            <a:off x="429733" y="368251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pic>
        <p:nvPicPr>
          <p:cNvPr id="3074" name="Picture 2" descr="IR Detector Module">
            <a:extLst>
              <a:ext uri="{FF2B5EF4-FFF2-40B4-BE49-F238E27FC236}">
                <a16:creationId xmlns:a16="http://schemas.microsoft.com/office/drawing/2014/main" id="{779E061B-FDD4-DFE5-07B6-B85D9F3D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400" y="1201475"/>
            <a:ext cx="1502137" cy="15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 New Water Level Measurement Method Combining Infrared Sensors and Floats  for Applications on Laboratory Scale Channel under Unsteady Flow Regime">
            <a:extLst>
              <a:ext uri="{FF2B5EF4-FFF2-40B4-BE49-F238E27FC236}">
                <a16:creationId xmlns:a16="http://schemas.microsoft.com/office/drawing/2014/main" id="{A5F02988-9836-E637-1405-CFA03A2E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17" y="1552574"/>
            <a:ext cx="3620437" cy="23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nfrared Obstacle Detector for Less Than $1 — Maker Portal">
            <a:extLst>
              <a:ext uri="{FF2B5EF4-FFF2-40B4-BE49-F238E27FC236}">
                <a16:creationId xmlns:a16="http://schemas.microsoft.com/office/drawing/2014/main" id="{0365557C-4DAA-E167-7A1B-81E8CAE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09" y="2596591"/>
            <a:ext cx="1958421" cy="11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32134F-AE2A-6363-2871-A25F88467605}"/>
              </a:ext>
            </a:extLst>
          </p:cNvPr>
          <p:cNvSpPr txBox="1"/>
          <p:nvPr/>
        </p:nvSpPr>
        <p:spPr>
          <a:xfrm>
            <a:off x="3841796" y="385484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61962-C0BA-2D67-9E6D-DA1B017BD981}"/>
              </a:ext>
            </a:extLst>
          </p:cNvPr>
          <p:cNvSpPr txBox="1"/>
          <p:nvPr/>
        </p:nvSpPr>
        <p:spPr>
          <a:xfrm>
            <a:off x="7467414" y="3854845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Calibration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64A4F-B996-AF21-8A32-FC50ED21FCB8}"/>
              </a:ext>
            </a:extLst>
          </p:cNvPr>
          <p:cNvSpPr txBox="1"/>
          <p:nvPr/>
        </p:nvSpPr>
        <p:spPr>
          <a:xfrm>
            <a:off x="3430538" y="6335085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Referencing</a:t>
            </a:r>
            <a:endParaRPr lang="en-US" dirty="0"/>
          </a:p>
        </p:txBody>
      </p:sp>
      <p:pic>
        <p:nvPicPr>
          <p:cNvPr id="3086" name="Picture 14" descr="Sensor Fame and Body Frame Illustration">
            <a:extLst>
              <a:ext uri="{FF2B5EF4-FFF2-40B4-BE49-F238E27FC236}">
                <a16:creationId xmlns:a16="http://schemas.microsoft.com/office/drawing/2014/main" id="{FB68C63F-6AE2-0D98-DF51-B6FF3E2A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83" y="4655674"/>
            <a:ext cx="3303770" cy="17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FDD52C-1E23-160F-2FB2-7E9E0CF892A4}"/>
              </a:ext>
            </a:extLst>
          </p:cNvPr>
          <p:cNvSpPr txBox="1"/>
          <p:nvPr/>
        </p:nvSpPr>
        <p:spPr>
          <a:xfrm>
            <a:off x="7514498" y="633508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  <a:endParaRPr lang="en-US" dirty="0"/>
          </a:p>
        </p:txBody>
      </p:sp>
      <p:pic>
        <p:nvPicPr>
          <p:cNvPr id="3088" name="Picture 16" descr="Intelligent Point Cloud Edge Detection Method Based on Projection  Transformation - Zhu - 2021 - Wireless Communications and Mobile Computing  - Wiley Online Library">
            <a:extLst>
              <a:ext uri="{FF2B5EF4-FFF2-40B4-BE49-F238E27FC236}">
                <a16:creationId xmlns:a16="http://schemas.microsoft.com/office/drawing/2014/main" id="{2C886A84-8564-555F-4A3A-652F6E4E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13" y="4382131"/>
            <a:ext cx="2097225" cy="195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8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EBE5B-76B7-BC9E-76E7-082B20A1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0BBF65-83D7-1A1E-B6BB-D9E3162E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4" y="1190533"/>
            <a:ext cx="2667000" cy="2565400"/>
          </a:xfrm>
          <a:prstGeom prst="rect">
            <a:avLst/>
          </a:prstGeom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9A33D733-C8EB-A8C7-F958-15CEAAB8C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788BADF-AC3F-2232-0A33-AA2A8DA2E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0388FF3-01D7-EB47-F064-F71A8165E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FEB86-B14E-ACA2-C809-7DC9B685AE35}"/>
              </a:ext>
            </a:extLst>
          </p:cNvPr>
          <p:cNvSpPr txBox="1"/>
          <p:nvPr/>
        </p:nvSpPr>
        <p:spPr>
          <a:xfrm>
            <a:off x="465694" y="368251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A6E36-2609-8823-D08B-AC0EE6E64353}"/>
              </a:ext>
            </a:extLst>
          </p:cNvPr>
          <p:cNvSpPr txBox="1"/>
          <p:nvPr/>
        </p:nvSpPr>
        <p:spPr>
          <a:xfrm>
            <a:off x="4736350" y="345168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Motion Planning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A982-F18E-0357-0071-F2B51288D625}"/>
              </a:ext>
            </a:extLst>
          </p:cNvPr>
          <p:cNvSpPr txBox="1"/>
          <p:nvPr/>
        </p:nvSpPr>
        <p:spPr>
          <a:xfrm>
            <a:off x="8552721" y="3451686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  <a:endParaRPr lang="en-US" dirty="0"/>
          </a:p>
        </p:txBody>
      </p:sp>
      <p:pic>
        <p:nvPicPr>
          <p:cNvPr id="4" name="Picture 16" descr="Intelligent Point Cloud Edge Detection Method Based on Projection  Transformation - Zhu - 2021 - Wireless Communications and Mobile Computing  - Wiley Online Library">
            <a:extLst>
              <a:ext uri="{FF2B5EF4-FFF2-40B4-BE49-F238E27FC236}">
                <a16:creationId xmlns:a16="http://schemas.microsoft.com/office/drawing/2014/main" id="{F8DBA1D3-50E2-A9AC-B50D-DB2B4F61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6" y="1498732"/>
            <a:ext cx="2097225" cy="195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Novel Cooperative Path Planning for Multi-robot Persistent Coverage with  Obstacles and Coverage Period Constraints">
            <a:extLst>
              <a:ext uri="{FF2B5EF4-FFF2-40B4-BE49-F238E27FC236}">
                <a16:creationId xmlns:a16="http://schemas.microsoft.com/office/drawing/2014/main" id="{1056C25A-909F-5852-CD41-E21DED90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89" y="4309097"/>
            <a:ext cx="6370105" cy="20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9DDF-5125-F0F0-7CF2-C0DD3BBEA68B}"/>
              </a:ext>
            </a:extLst>
          </p:cNvPr>
          <p:cNvSpPr txBox="1"/>
          <p:nvPr/>
        </p:nvSpPr>
        <p:spPr>
          <a:xfrm>
            <a:off x="4512837" y="63286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Collision avoidance, coverage targets, …</a:t>
            </a:r>
            <a:endParaRPr lang="en-US" dirty="0"/>
          </a:p>
        </p:txBody>
      </p:sp>
      <p:pic>
        <p:nvPicPr>
          <p:cNvPr id="5124" name="Picture 4" descr="Path Following for a Differential Drive Robot">
            <a:extLst>
              <a:ext uri="{FF2B5EF4-FFF2-40B4-BE49-F238E27FC236}">
                <a16:creationId xmlns:a16="http://schemas.microsoft.com/office/drawing/2014/main" id="{5532D487-4798-4617-5F2B-09530E52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76" y="1498732"/>
            <a:ext cx="2705082" cy="20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21998</TotalTime>
  <Words>1085</Words>
  <Application>Microsoft Macintosh PowerPoint</Application>
  <PresentationFormat>Widescreen</PresentationFormat>
  <Paragraphs>182</Paragraphs>
  <Slides>39</Slides>
  <Notes>39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Cambria Math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744</cp:revision>
  <cp:lastPrinted>2025-01-16T20:00:56Z</cp:lastPrinted>
  <dcterms:created xsi:type="dcterms:W3CDTF">2011-02-07T17:37:21Z</dcterms:created>
  <dcterms:modified xsi:type="dcterms:W3CDTF">2025-01-28T00:29:10Z</dcterms:modified>
  <cp:category/>
</cp:coreProperties>
</file>